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90" autoAdjust="0"/>
  </p:normalViewPr>
  <p:slideViewPr>
    <p:cSldViewPr>
      <p:cViewPr varScale="1">
        <p:scale>
          <a:sx n="83" d="100"/>
          <a:sy n="83" d="100"/>
        </p:scale>
        <p:origin x="65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6409-7ED8-478E-B01D-05C27C7665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BA26A-4872-470C-A64E-8D972630B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464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BA26A-4872-470C-A64E-8D972630B1D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48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0844" y="2674111"/>
            <a:ext cx="913003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41278" y="6565036"/>
            <a:ext cx="704215" cy="464871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(4</a:t>
            </a:r>
            <a:r>
              <a:rPr lang="en-US" spc="-20" dirty="0"/>
              <a:t>6</a:t>
            </a:r>
            <a:r>
              <a:rPr spc="-20" dirty="0"/>
              <a:t>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41278" y="6565036"/>
            <a:ext cx="704215" cy="464871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(4</a:t>
            </a:r>
            <a:r>
              <a:rPr lang="en-US" spc="-20" dirty="0"/>
              <a:t>6</a:t>
            </a:r>
            <a:r>
              <a:rPr spc="-2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39" y="1650181"/>
            <a:ext cx="5013325" cy="434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51828" y="1624470"/>
            <a:ext cx="4563745" cy="4415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6324" y="6467855"/>
            <a:ext cx="11580495" cy="0"/>
          </a:xfrm>
          <a:custGeom>
            <a:avLst/>
            <a:gdLst/>
            <a:ahLst/>
            <a:cxnLst/>
            <a:rect l="l" t="t" r="r" b="b"/>
            <a:pathLst>
              <a:path w="11580495">
                <a:moveTo>
                  <a:pt x="11580368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8261" y="311353"/>
            <a:ext cx="11155476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6181" y="1897507"/>
            <a:ext cx="11142345" cy="450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000" y="6551930"/>
            <a:ext cx="236918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206110" y="6565036"/>
            <a:ext cx="1781809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41278" y="6565036"/>
            <a:ext cx="704215" cy="4648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(4</a:t>
            </a:r>
            <a:r>
              <a:rPr lang="en-US" spc="-20" dirty="0"/>
              <a:t>6</a:t>
            </a:r>
            <a:r>
              <a:rPr spc="-20" dirty="0"/>
              <a:t>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dsc.ethz.ch/research-guzzella-onder/downloads.html" TargetMode="External"/><Relationship Id="rId2" Type="http://schemas.openxmlformats.org/officeDocument/2006/relationships/hyperlink" Target="https://idsc.ethz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ver.hv.se/iii/encore/record/C__Rb1260368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v.se/en/student/it-services-and-support/virtual-computer-rooms/" TargetMode="External"/><Relationship Id="rId2" Type="http://schemas.openxmlformats.org/officeDocument/2006/relationships/hyperlink" Target="https://www.hv.se/en/student/it-services-and-support/available-software/matlab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researchgate.net/publication/260661582_Stochastic_Source_Seeking_by_Mobile_Robots" TargetMode="External"/><Relationship Id="rId7" Type="http://schemas.openxmlformats.org/officeDocument/2006/relationships/image" Target="../media/image4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18810853_The_kinematic_bicycle_model_A_consistent_model_for_planning_feasible_trajectories_for_autonomous_vehicles" TargetMode="External"/><Relationship Id="rId5" Type="http://schemas.openxmlformats.org/officeDocument/2006/relationships/image" Target="../media/image39.jpg"/><Relationship Id="rId10" Type="http://schemas.openxmlformats.org/officeDocument/2006/relationships/image" Target="../media/image42.png"/><Relationship Id="rId4" Type="http://schemas.openxmlformats.org/officeDocument/2006/relationships/image" Target="../media/image38.jpg"/><Relationship Id="rId9" Type="http://schemas.openxmlformats.org/officeDocument/2006/relationships/hyperlink" Target="https://se.mathworks.com/help/robotics/ref/unicyclekinematicmodel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el.ekergard@hv.se" TargetMode="External"/><Relationship Id="rId2" Type="http://schemas.openxmlformats.org/officeDocument/2006/relationships/hyperlink" Target="mailto:danyang.cui@hv.s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v.instructure.com/courses/7456" TargetMode="External"/><Relationship Id="rId4" Type="http://schemas.openxmlformats.org/officeDocument/2006/relationships/hyperlink" Target="https://schema.hv.se/setup/jsp/Schema.jsp?startDatum=2023-08-28&amp;intervallTyp=m&amp;intervallAntal=6&amp;sprak=SV&amp;sokMedAND=true&amp;forklaringar=true&amp;resurser=k.EDR100-20232-P3350-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alculator.net/" TargetMode="External"/><Relationship Id="rId4" Type="http://schemas.openxmlformats.org/officeDocument/2006/relationships/hyperlink" Target="https://tiresize.com/calculator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ow_rolling_resistance_tire" TargetMode="External"/><Relationship Id="rId4" Type="http://schemas.openxmlformats.org/officeDocument/2006/relationships/hyperlink" Target="https://en.wikipedia.org/wiki/Automobile_drag_coefficien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chanixillustrated.technicacuriosa.com/2017/03/04/an-introduction-to-automobile-aerodynamics/" TargetMode="External"/><Relationship Id="rId7" Type="http://schemas.openxmlformats.org/officeDocument/2006/relationships/image" Target="../media/image57.jpg"/><Relationship Id="rId2" Type="http://schemas.openxmlformats.org/officeDocument/2006/relationships/hyperlink" Target="https://www.wiley.com/en-us/Automotive%2BAerodynamics-p-97811191857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theicct.org/publication/european-vehicle-market-statistics-2021-202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hv.se/personal/boel-ekergard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020" y="1665554"/>
            <a:ext cx="6523990" cy="176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840"/>
              </a:lnSpc>
              <a:spcBef>
                <a:spcPts val="100"/>
              </a:spcBef>
            </a:pPr>
            <a:r>
              <a:rPr sz="6000" spc="-10" dirty="0"/>
              <a:t>EDR100</a:t>
            </a:r>
            <a:endParaRPr sz="6000"/>
          </a:p>
          <a:p>
            <a:pPr algn="ctr">
              <a:lnSpc>
                <a:spcPts val="6840"/>
              </a:lnSpc>
            </a:pPr>
            <a:r>
              <a:rPr sz="6000" dirty="0"/>
              <a:t>Electrical</a:t>
            </a:r>
            <a:r>
              <a:rPr sz="6000" spc="-75" dirty="0"/>
              <a:t> </a:t>
            </a:r>
            <a:r>
              <a:rPr sz="6000" dirty="0"/>
              <a:t>Drivelines</a:t>
            </a:r>
            <a:r>
              <a:rPr sz="6000" spc="-75" dirty="0"/>
              <a:t> </a:t>
            </a:r>
            <a:r>
              <a:rPr sz="6000" spc="-50" dirty="0"/>
              <a:t>1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5112258" y="3487673"/>
            <a:ext cx="1969770" cy="192976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2400" spc="-10" dirty="0">
                <a:latin typeface="Calibri"/>
                <a:cs typeface="Calibri"/>
              </a:rPr>
              <a:t>HT202</a:t>
            </a:r>
            <a:r>
              <a:rPr lang="en-US" sz="2400" spc="-10" dirty="0"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lang="en-US" sz="2400" dirty="0">
                <a:latin typeface="Calibri"/>
                <a:cs typeface="Calibri"/>
              </a:rPr>
              <a:t>Danyang Cui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dirty="0">
                <a:latin typeface="Calibri"/>
                <a:cs typeface="Calibri"/>
              </a:rPr>
              <a:t>Lecture</a:t>
            </a:r>
            <a:r>
              <a:rPr sz="3000" b="1" spc="-80" dirty="0">
                <a:latin typeface="Calibri"/>
                <a:cs typeface="Calibri"/>
              </a:rPr>
              <a:t> </a:t>
            </a:r>
            <a:r>
              <a:rPr sz="3000" b="1" spc="-50" dirty="0">
                <a:latin typeface="Calibri"/>
                <a:cs typeface="Calibri"/>
              </a:rPr>
              <a:t>1</a:t>
            </a:r>
            <a:endParaRPr sz="30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5056" y="88392"/>
            <a:ext cx="1354836" cy="6995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Terms</a:t>
            </a:r>
            <a:r>
              <a:rPr spc="-10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10" dirty="0"/>
              <a:t>abbreviations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1218" y="1425575"/>
          <a:ext cx="11383645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7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Term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Explanation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Propulsion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system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components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working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together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propel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vehicle.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E.g.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ICE,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gearbox,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differential,</a:t>
                      </a:r>
                      <a:r>
                        <a:rPr sz="16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energy/fuel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storage,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electric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machine.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Traction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system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See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Propulsion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system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EM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Electric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Machine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(motor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generator)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GB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GearBox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PEC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Power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Electronic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Converter,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Inverter,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Motor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Controller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ESS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Energy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Storage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System,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e.g.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battery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pack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Internal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Combustion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Engine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xEV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6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electrified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vehicle: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HEV,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PHEV,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FCEV,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mHEV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HEV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Electric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Vehicle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(not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plug-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charging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capable)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mHEV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Mild</a:t>
                      </a:r>
                      <a:r>
                        <a:rPr sz="16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Electric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Vehicle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PHEV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Plug-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6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Electric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Vehicle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FCEV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Fuel-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Cell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Electric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Vehicle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EDU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Electric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Drive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Unit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System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Electric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Machine,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Power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Electronics,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Control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Gearbox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91" y="4113590"/>
            <a:ext cx="2997041" cy="21012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4328" y="4287011"/>
            <a:ext cx="1792224" cy="168703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13566" y="1289872"/>
            <a:ext cx="6097270" cy="2231390"/>
            <a:chOff x="3313566" y="1289872"/>
            <a:chExt cx="6097270" cy="223139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3566" y="1289872"/>
              <a:ext cx="4389154" cy="18717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61509" y="2169413"/>
              <a:ext cx="4449445" cy="1351280"/>
            </a:xfrm>
            <a:custGeom>
              <a:avLst/>
              <a:gdLst/>
              <a:ahLst/>
              <a:cxnLst/>
              <a:rect l="l" t="t" r="r" b="b"/>
              <a:pathLst>
                <a:path w="4449445" h="1351279">
                  <a:moveTo>
                    <a:pt x="96774" y="1263142"/>
                  </a:moveTo>
                  <a:lnTo>
                    <a:pt x="81788" y="1242568"/>
                  </a:lnTo>
                  <a:lnTo>
                    <a:pt x="0" y="1302893"/>
                  </a:lnTo>
                  <a:lnTo>
                    <a:pt x="14986" y="1323340"/>
                  </a:lnTo>
                  <a:lnTo>
                    <a:pt x="96774" y="1263142"/>
                  </a:lnTo>
                  <a:close/>
                </a:path>
                <a:path w="4449445" h="1351279">
                  <a:moveTo>
                    <a:pt x="239903" y="1157605"/>
                  </a:moveTo>
                  <a:lnTo>
                    <a:pt x="224917" y="1137158"/>
                  </a:lnTo>
                  <a:lnTo>
                    <a:pt x="143129" y="1197483"/>
                  </a:lnTo>
                  <a:lnTo>
                    <a:pt x="158115" y="1217930"/>
                  </a:lnTo>
                  <a:lnTo>
                    <a:pt x="239903" y="1157605"/>
                  </a:lnTo>
                  <a:close/>
                </a:path>
                <a:path w="4449445" h="1351279">
                  <a:moveTo>
                    <a:pt x="383159" y="1052195"/>
                  </a:moveTo>
                  <a:lnTo>
                    <a:pt x="368046" y="1031748"/>
                  </a:lnTo>
                  <a:lnTo>
                    <a:pt x="286258" y="1091946"/>
                  </a:lnTo>
                  <a:lnTo>
                    <a:pt x="301244" y="1112393"/>
                  </a:lnTo>
                  <a:lnTo>
                    <a:pt x="383159" y="1052195"/>
                  </a:lnTo>
                  <a:close/>
                </a:path>
                <a:path w="4449445" h="1351279">
                  <a:moveTo>
                    <a:pt x="526288" y="946658"/>
                  </a:moveTo>
                  <a:lnTo>
                    <a:pt x="511175" y="926211"/>
                  </a:lnTo>
                  <a:lnTo>
                    <a:pt x="429387" y="986536"/>
                  </a:lnTo>
                  <a:lnTo>
                    <a:pt x="444500" y="1006983"/>
                  </a:lnTo>
                  <a:lnTo>
                    <a:pt x="526288" y="946658"/>
                  </a:lnTo>
                  <a:close/>
                </a:path>
                <a:path w="4449445" h="1351279">
                  <a:moveTo>
                    <a:pt x="669417" y="841248"/>
                  </a:moveTo>
                  <a:lnTo>
                    <a:pt x="654304" y="820801"/>
                  </a:lnTo>
                  <a:lnTo>
                    <a:pt x="572516" y="880999"/>
                  </a:lnTo>
                  <a:lnTo>
                    <a:pt x="587629" y="901446"/>
                  </a:lnTo>
                  <a:lnTo>
                    <a:pt x="669417" y="841248"/>
                  </a:lnTo>
                  <a:close/>
                </a:path>
                <a:path w="4449445" h="1351279">
                  <a:moveTo>
                    <a:pt x="812546" y="735711"/>
                  </a:moveTo>
                  <a:lnTo>
                    <a:pt x="797433" y="715264"/>
                  </a:lnTo>
                  <a:lnTo>
                    <a:pt x="715645" y="775589"/>
                  </a:lnTo>
                  <a:lnTo>
                    <a:pt x="730758" y="796036"/>
                  </a:lnTo>
                  <a:lnTo>
                    <a:pt x="812546" y="735711"/>
                  </a:lnTo>
                  <a:close/>
                </a:path>
                <a:path w="4449445" h="1351279">
                  <a:moveTo>
                    <a:pt x="955675" y="630301"/>
                  </a:moveTo>
                  <a:lnTo>
                    <a:pt x="940562" y="609854"/>
                  </a:lnTo>
                  <a:lnTo>
                    <a:pt x="858774" y="670052"/>
                  </a:lnTo>
                  <a:lnTo>
                    <a:pt x="873887" y="690499"/>
                  </a:lnTo>
                  <a:lnTo>
                    <a:pt x="955675" y="630301"/>
                  </a:lnTo>
                  <a:close/>
                </a:path>
                <a:path w="4449445" h="1351279">
                  <a:moveTo>
                    <a:pt x="1098804" y="524764"/>
                  </a:moveTo>
                  <a:lnTo>
                    <a:pt x="1083691" y="504317"/>
                  </a:lnTo>
                  <a:lnTo>
                    <a:pt x="1001903" y="564642"/>
                  </a:lnTo>
                  <a:lnTo>
                    <a:pt x="1017016" y="585089"/>
                  </a:lnTo>
                  <a:lnTo>
                    <a:pt x="1098804" y="524764"/>
                  </a:lnTo>
                  <a:close/>
                </a:path>
                <a:path w="4449445" h="1351279">
                  <a:moveTo>
                    <a:pt x="1241933" y="419354"/>
                  </a:moveTo>
                  <a:lnTo>
                    <a:pt x="1226820" y="398907"/>
                  </a:lnTo>
                  <a:lnTo>
                    <a:pt x="1145032" y="459105"/>
                  </a:lnTo>
                  <a:lnTo>
                    <a:pt x="1160145" y="479552"/>
                  </a:lnTo>
                  <a:lnTo>
                    <a:pt x="1241933" y="419354"/>
                  </a:lnTo>
                  <a:close/>
                </a:path>
                <a:path w="4449445" h="1351279">
                  <a:moveTo>
                    <a:pt x="1385062" y="313817"/>
                  </a:moveTo>
                  <a:lnTo>
                    <a:pt x="1369949" y="293370"/>
                  </a:lnTo>
                  <a:lnTo>
                    <a:pt x="1288161" y="353695"/>
                  </a:lnTo>
                  <a:lnTo>
                    <a:pt x="1303274" y="374142"/>
                  </a:lnTo>
                  <a:lnTo>
                    <a:pt x="1385062" y="313817"/>
                  </a:lnTo>
                  <a:close/>
                </a:path>
                <a:path w="4449445" h="1351279">
                  <a:moveTo>
                    <a:pt x="1528191" y="208407"/>
                  </a:moveTo>
                  <a:lnTo>
                    <a:pt x="1513205" y="187960"/>
                  </a:lnTo>
                  <a:lnTo>
                    <a:pt x="1431290" y="248158"/>
                  </a:lnTo>
                  <a:lnTo>
                    <a:pt x="1446403" y="268605"/>
                  </a:lnTo>
                  <a:lnTo>
                    <a:pt x="1528191" y="208407"/>
                  </a:lnTo>
                  <a:close/>
                </a:path>
                <a:path w="4449445" h="1351279">
                  <a:moveTo>
                    <a:pt x="1671320" y="102870"/>
                  </a:moveTo>
                  <a:lnTo>
                    <a:pt x="1656334" y="82423"/>
                  </a:lnTo>
                  <a:lnTo>
                    <a:pt x="1574546" y="142748"/>
                  </a:lnTo>
                  <a:lnTo>
                    <a:pt x="1589532" y="163195"/>
                  </a:lnTo>
                  <a:lnTo>
                    <a:pt x="1671320" y="102870"/>
                  </a:lnTo>
                  <a:close/>
                </a:path>
                <a:path w="4449445" h="1351279">
                  <a:moveTo>
                    <a:pt x="1789557" y="0"/>
                  </a:moveTo>
                  <a:lnTo>
                    <a:pt x="1705610" y="14478"/>
                  </a:lnTo>
                  <a:lnTo>
                    <a:pt x="1720697" y="34975"/>
                  </a:lnTo>
                  <a:lnTo>
                    <a:pt x="1717675" y="37211"/>
                  </a:lnTo>
                  <a:lnTo>
                    <a:pt x="1732661" y="57658"/>
                  </a:lnTo>
                  <a:lnTo>
                    <a:pt x="1735759" y="55397"/>
                  </a:lnTo>
                  <a:lnTo>
                    <a:pt x="1750822" y="75819"/>
                  </a:lnTo>
                  <a:lnTo>
                    <a:pt x="1775536" y="27432"/>
                  </a:lnTo>
                  <a:lnTo>
                    <a:pt x="1789557" y="0"/>
                  </a:lnTo>
                  <a:close/>
                </a:path>
                <a:path w="4449445" h="1351279">
                  <a:moveTo>
                    <a:pt x="2149729" y="186436"/>
                  </a:moveTo>
                  <a:lnTo>
                    <a:pt x="2135263" y="166370"/>
                  </a:lnTo>
                  <a:lnTo>
                    <a:pt x="2099945" y="117348"/>
                  </a:lnTo>
                  <a:lnTo>
                    <a:pt x="2074545" y="198628"/>
                  </a:lnTo>
                  <a:lnTo>
                    <a:pt x="2099564" y="194576"/>
                  </a:lnTo>
                  <a:lnTo>
                    <a:pt x="2102739" y="213995"/>
                  </a:lnTo>
                  <a:lnTo>
                    <a:pt x="2103882" y="220853"/>
                  </a:lnTo>
                  <a:lnTo>
                    <a:pt x="2110486" y="225552"/>
                  </a:lnTo>
                  <a:lnTo>
                    <a:pt x="2124329" y="223266"/>
                  </a:lnTo>
                  <a:lnTo>
                    <a:pt x="2129028" y="216789"/>
                  </a:lnTo>
                  <a:lnTo>
                    <a:pt x="2127885" y="209931"/>
                  </a:lnTo>
                  <a:lnTo>
                    <a:pt x="2124710" y="190500"/>
                  </a:lnTo>
                  <a:lnTo>
                    <a:pt x="2149729" y="186436"/>
                  </a:lnTo>
                  <a:close/>
                </a:path>
                <a:path w="4449445" h="1351279">
                  <a:moveTo>
                    <a:pt x="2157476" y="392303"/>
                  </a:moveTo>
                  <a:lnTo>
                    <a:pt x="2144141" y="310134"/>
                  </a:lnTo>
                  <a:lnTo>
                    <a:pt x="2142998" y="303276"/>
                  </a:lnTo>
                  <a:lnTo>
                    <a:pt x="2136521" y="298577"/>
                  </a:lnTo>
                  <a:lnTo>
                    <a:pt x="2129536" y="299720"/>
                  </a:lnTo>
                  <a:lnTo>
                    <a:pt x="2122678" y="300736"/>
                  </a:lnTo>
                  <a:lnTo>
                    <a:pt x="2117979" y="307340"/>
                  </a:lnTo>
                  <a:lnTo>
                    <a:pt x="2119122" y="314198"/>
                  </a:lnTo>
                  <a:lnTo>
                    <a:pt x="2131314" y="389509"/>
                  </a:lnTo>
                  <a:lnTo>
                    <a:pt x="2132457" y="396367"/>
                  </a:lnTo>
                  <a:lnTo>
                    <a:pt x="2138934" y="401066"/>
                  </a:lnTo>
                  <a:lnTo>
                    <a:pt x="2152777" y="398780"/>
                  </a:lnTo>
                  <a:lnTo>
                    <a:pt x="2157476" y="392303"/>
                  </a:lnTo>
                  <a:close/>
                </a:path>
                <a:path w="4449445" h="1351279">
                  <a:moveTo>
                    <a:pt x="2186051" y="567817"/>
                  </a:moveTo>
                  <a:lnTo>
                    <a:pt x="2172716" y="485648"/>
                  </a:lnTo>
                  <a:lnTo>
                    <a:pt x="2171573" y="478790"/>
                  </a:lnTo>
                  <a:lnTo>
                    <a:pt x="2164969" y="474091"/>
                  </a:lnTo>
                  <a:lnTo>
                    <a:pt x="2158111" y="475107"/>
                  </a:lnTo>
                  <a:lnTo>
                    <a:pt x="2151126" y="476250"/>
                  </a:lnTo>
                  <a:lnTo>
                    <a:pt x="2146427" y="482854"/>
                  </a:lnTo>
                  <a:lnTo>
                    <a:pt x="2147570" y="489712"/>
                  </a:lnTo>
                  <a:lnTo>
                    <a:pt x="2159889" y="564896"/>
                  </a:lnTo>
                  <a:lnTo>
                    <a:pt x="2160905" y="571881"/>
                  </a:lnTo>
                  <a:lnTo>
                    <a:pt x="2167509" y="576580"/>
                  </a:lnTo>
                  <a:lnTo>
                    <a:pt x="2181352" y="574294"/>
                  </a:lnTo>
                  <a:lnTo>
                    <a:pt x="2186051" y="567817"/>
                  </a:lnTo>
                  <a:close/>
                </a:path>
                <a:path w="4449445" h="1351279">
                  <a:moveTo>
                    <a:pt x="2214499" y="743331"/>
                  </a:moveTo>
                  <a:lnTo>
                    <a:pt x="2213483" y="736346"/>
                  </a:lnTo>
                  <a:lnTo>
                    <a:pt x="2200021" y="654177"/>
                  </a:lnTo>
                  <a:lnTo>
                    <a:pt x="2193544" y="649478"/>
                  </a:lnTo>
                  <a:lnTo>
                    <a:pt x="2179701" y="651764"/>
                  </a:lnTo>
                  <a:lnTo>
                    <a:pt x="2175002" y="658368"/>
                  </a:lnTo>
                  <a:lnTo>
                    <a:pt x="2176145" y="665226"/>
                  </a:lnTo>
                  <a:lnTo>
                    <a:pt x="2189480" y="747395"/>
                  </a:lnTo>
                  <a:lnTo>
                    <a:pt x="2195957" y="752094"/>
                  </a:lnTo>
                  <a:lnTo>
                    <a:pt x="2209800" y="749808"/>
                  </a:lnTo>
                  <a:lnTo>
                    <a:pt x="2214499" y="743331"/>
                  </a:lnTo>
                  <a:close/>
                </a:path>
                <a:path w="4449445" h="1351279">
                  <a:moveTo>
                    <a:pt x="2243074" y="918845"/>
                  </a:moveTo>
                  <a:lnTo>
                    <a:pt x="2228596" y="829691"/>
                  </a:lnTo>
                  <a:lnTo>
                    <a:pt x="2222119" y="824992"/>
                  </a:lnTo>
                  <a:lnTo>
                    <a:pt x="2208276" y="827278"/>
                  </a:lnTo>
                  <a:lnTo>
                    <a:pt x="2203577" y="833755"/>
                  </a:lnTo>
                  <a:lnTo>
                    <a:pt x="2204593" y="840740"/>
                  </a:lnTo>
                  <a:lnTo>
                    <a:pt x="2218055" y="922909"/>
                  </a:lnTo>
                  <a:lnTo>
                    <a:pt x="2224532" y="927608"/>
                  </a:lnTo>
                  <a:lnTo>
                    <a:pt x="2238375" y="925322"/>
                  </a:lnTo>
                  <a:lnTo>
                    <a:pt x="2243074" y="918845"/>
                  </a:lnTo>
                  <a:close/>
                </a:path>
                <a:path w="4449445" h="1351279">
                  <a:moveTo>
                    <a:pt x="2271649" y="1094232"/>
                  </a:moveTo>
                  <a:lnTo>
                    <a:pt x="2270506" y="1087374"/>
                  </a:lnTo>
                  <a:lnTo>
                    <a:pt x="2258187" y="1012190"/>
                  </a:lnTo>
                  <a:lnTo>
                    <a:pt x="2257171" y="1005205"/>
                  </a:lnTo>
                  <a:lnTo>
                    <a:pt x="2250567" y="1000506"/>
                  </a:lnTo>
                  <a:lnTo>
                    <a:pt x="2236724" y="1002792"/>
                  </a:lnTo>
                  <a:lnTo>
                    <a:pt x="2232025" y="1009269"/>
                  </a:lnTo>
                  <a:lnTo>
                    <a:pt x="2246503" y="1098423"/>
                  </a:lnTo>
                  <a:lnTo>
                    <a:pt x="2253107" y="1103122"/>
                  </a:lnTo>
                  <a:lnTo>
                    <a:pt x="2266950" y="1100836"/>
                  </a:lnTo>
                  <a:lnTo>
                    <a:pt x="2271649" y="1094232"/>
                  </a:lnTo>
                  <a:close/>
                </a:path>
                <a:path w="4449445" h="1351279">
                  <a:moveTo>
                    <a:pt x="2300097" y="1269746"/>
                  </a:moveTo>
                  <a:lnTo>
                    <a:pt x="2298954" y="1262888"/>
                  </a:lnTo>
                  <a:lnTo>
                    <a:pt x="2285619" y="1180719"/>
                  </a:lnTo>
                  <a:lnTo>
                    <a:pt x="2279142" y="1176020"/>
                  </a:lnTo>
                  <a:lnTo>
                    <a:pt x="2265299" y="1178306"/>
                  </a:lnTo>
                  <a:lnTo>
                    <a:pt x="2260600" y="1184783"/>
                  </a:lnTo>
                  <a:lnTo>
                    <a:pt x="2273935" y="1266952"/>
                  </a:lnTo>
                  <a:lnTo>
                    <a:pt x="2275078" y="1273810"/>
                  </a:lnTo>
                  <a:lnTo>
                    <a:pt x="2281555" y="1278509"/>
                  </a:lnTo>
                  <a:lnTo>
                    <a:pt x="2288540" y="1277493"/>
                  </a:lnTo>
                  <a:lnTo>
                    <a:pt x="2295398" y="1276350"/>
                  </a:lnTo>
                  <a:lnTo>
                    <a:pt x="2300097" y="1269746"/>
                  </a:lnTo>
                  <a:close/>
                </a:path>
                <a:path w="4449445" h="1351279">
                  <a:moveTo>
                    <a:pt x="2481326" y="124841"/>
                  </a:moveTo>
                  <a:lnTo>
                    <a:pt x="2479548" y="116967"/>
                  </a:lnTo>
                  <a:lnTo>
                    <a:pt x="2425954" y="83985"/>
                  </a:lnTo>
                  <a:lnTo>
                    <a:pt x="2432316" y="73660"/>
                  </a:lnTo>
                  <a:lnTo>
                    <a:pt x="2439289" y="62357"/>
                  </a:lnTo>
                  <a:lnTo>
                    <a:pt x="2354453" y="54864"/>
                  </a:lnTo>
                  <a:lnTo>
                    <a:pt x="2399284" y="127254"/>
                  </a:lnTo>
                  <a:lnTo>
                    <a:pt x="2412619" y="105613"/>
                  </a:lnTo>
                  <a:lnTo>
                    <a:pt x="2466213" y="138684"/>
                  </a:lnTo>
                  <a:lnTo>
                    <a:pt x="2473960" y="136779"/>
                  </a:lnTo>
                  <a:lnTo>
                    <a:pt x="2481326" y="124841"/>
                  </a:lnTo>
                  <a:close/>
                </a:path>
                <a:path w="4449445" h="1351279">
                  <a:moveTo>
                    <a:pt x="2632710" y="218059"/>
                  </a:moveTo>
                  <a:lnTo>
                    <a:pt x="2630932" y="210312"/>
                  </a:lnTo>
                  <a:lnTo>
                    <a:pt x="2624836" y="206629"/>
                  </a:lnTo>
                  <a:lnTo>
                    <a:pt x="2554097" y="162941"/>
                  </a:lnTo>
                  <a:lnTo>
                    <a:pt x="2546223" y="164846"/>
                  </a:lnTo>
                  <a:lnTo>
                    <a:pt x="2538857" y="176784"/>
                  </a:lnTo>
                  <a:lnTo>
                    <a:pt x="2540762" y="184531"/>
                  </a:lnTo>
                  <a:lnTo>
                    <a:pt x="2617597" y="231902"/>
                  </a:lnTo>
                  <a:lnTo>
                    <a:pt x="2625344" y="229997"/>
                  </a:lnTo>
                  <a:lnTo>
                    <a:pt x="2632710" y="218059"/>
                  </a:lnTo>
                  <a:close/>
                </a:path>
                <a:path w="4449445" h="1351279">
                  <a:moveTo>
                    <a:pt x="2784094" y="311404"/>
                  </a:moveTo>
                  <a:lnTo>
                    <a:pt x="2782189" y="303530"/>
                  </a:lnTo>
                  <a:lnTo>
                    <a:pt x="2705481" y="256159"/>
                  </a:lnTo>
                  <a:lnTo>
                    <a:pt x="2697607" y="258064"/>
                  </a:lnTo>
                  <a:lnTo>
                    <a:pt x="2690241" y="270002"/>
                  </a:lnTo>
                  <a:lnTo>
                    <a:pt x="2692146" y="277876"/>
                  </a:lnTo>
                  <a:lnTo>
                    <a:pt x="2762885" y="321564"/>
                  </a:lnTo>
                  <a:lnTo>
                    <a:pt x="2768854" y="325120"/>
                  </a:lnTo>
                  <a:lnTo>
                    <a:pt x="2776728" y="323342"/>
                  </a:lnTo>
                  <a:lnTo>
                    <a:pt x="2784094" y="311404"/>
                  </a:lnTo>
                  <a:close/>
                </a:path>
                <a:path w="4449445" h="1351279">
                  <a:moveTo>
                    <a:pt x="2935478" y="404622"/>
                  </a:moveTo>
                  <a:lnTo>
                    <a:pt x="2933573" y="396875"/>
                  </a:lnTo>
                  <a:lnTo>
                    <a:pt x="2856738" y="349504"/>
                  </a:lnTo>
                  <a:lnTo>
                    <a:pt x="2848991" y="351409"/>
                  </a:lnTo>
                  <a:lnTo>
                    <a:pt x="2841625" y="363347"/>
                  </a:lnTo>
                  <a:lnTo>
                    <a:pt x="2843530" y="371094"/>
                  </a:lnTo>
                  <a:lnTo>
                    <a:pt x="2920238" y="418465"/>
                  </a:lnTo>
                  <a:lnTo>
                    <a:pt x="2928112" y="416560"/>
                  </a:lnTo>
                  <a:lnTo>
                    <a:pt x="2935478" y="404622"/>
                  </a:lnTo>
                  <a:close/>
                </a:path>
                <a:path w="4449445" h="1351279">
                  <a:moveTo>
                    <a:pt x="3086862" y="497967"/>
                  </a:moveTo>
                  <a:lnTo>
                    <a:pt x="3084957" y="490093"/>
                  </a:lnTo>
                  <a:lnTo>
                    <a:pt x="3008122" y="442722"/>
                  </a:lnTo>
                  <a:lnTo>
                    <a:pt x="3000375" y="444627"/>
                  </a:lnTo>
                  <a:lnTo>
                    <a:pt x="2993009" y="456565"/>
                  </a:lnTo>
                  <a:lnTo>
                    <a:pt x="2994787" y="464439"/>
                  </a:lnTo>
                  <a:lnTo>
                    <a:pt x="3071622" y="511683"/>
                  </a:lnTo>
                  <a:lnTo>
                    <a:pt x="3079496" y="509905"/>
                  </a:lnTo>
                  <a:lnTo>
                    <a:pt x="3086862" y="497967"/>
                  </a:lnTo>
                  <a:close/>
                </a:path>
                <a:path w="4449445" h="1351279">
                  <a:moveTo>
                    <a:pt x="3238246" y="591185"/>
                  </a:moveTo>
                  <a:lnTo>
                    <a:pt x="3236341" y="583438"/>
                  </a:lnTo>
                  <a:lnTo>
                    <a:pt x="3159506" y="536067"/>
                  </a:lnTo>
                  <a:lnTo>
                    <a:pt x="3151759" y="537845"/>
                  </a:lnTo>
                  <a:lnTo>
                    <a:pt x="3148076" y="543941"/>
                  </a:lnTo>
                  <a:lnTo>
                    <a:pt x="3144393" y="549910"/>
                  </a:lnTo>
                  <a:lnTo>
                    <a:pt x="3146171" y="557657"/>
                  </a:lnTo>
                  <a:lnTo>
                    <a:pt x="3223006" y="605028"/>
                  </a:lnTo>
                  <a:lnTo>
                    <a:pt x="3230880" y="603123"/>
                  </a:lnTo>
                  <a:lnTo>
                    <a:pt x="3238246" y="591185"/>
                  </a:lnTo>
                  <a:close/>
                </a:path>
                <a:path w="4449445" h="1351279">
                  <a:moveTo>
                    <a:pt x="3389630" y="684530"/>
                  </a:moveTo>
                  <a:lnTo>
                    <a:pt x="3387725" y="676656"/>
                  </a:lnTo>
                  <a:lnTo>
                    <a:pt x="3310890" y="629285"/>
                  </a:lnTo>
                  <a:lnTo>
                    <a:pt x="3303016" y="631190"/>
                  </a:lnTo>
                  <a:lnTo>
                    <a:pt x="3299333" y="637159"/>
                  </a:lnTo>
                  <a:lnTo>
                    <a:pt x="3295777" y="643128"/>
                  </a:lnTo>
                  <a:lnTo>
                    <a:pt x="3297555" y="651002"/>
                  </a:lnTo>
                  <a:lnTo>
                    <a:pt x="3374390" y="698246"/>
                  </a:lnTo>
                  <a:lnTo>
                    <a:pt x="3382264" y="696468"/>
                  </a:lnTo>
                  <a:lnTo>
                    <a:pt x="3389630" y="684530"/>
                  </a:lnTo>
                  <a:close/>
                </a:path>
                <a:path w="4449445" h="1351279">
                  <a:moveTo>
                    <a:pt x="3540887" y="777748"/>
                  </a:moveTo>
                  <a:lnTo>
                    <a:pt x="3539109" y="769874"/>
                  </a:lnTo>
                  <a:lnTo>
                    <a:pt x="3533140" y="766318"/>
                  </a:lnTo>
                  <a:lnTo>
                    <a:pt x="3462274" y="722630"/>
                  </a:lnTo>
                  <a:lnTo>
                    <a:pt x="3454400" y="724408"/>
                  </a:lnTo>
                  <a:lnTo>
                    <a:pt x="3447034" y="736346"/>
                  </a:lnTo>
                  <a:lnTo>
                    <a:pt x="3448939" y="744220"/>
                  </a:lnTo>
                  <a:lnTo>
                    <a:pt x="3525774" y="791591"/>
                  </a:lnTo>
                  <a:lnTo>
                    <a:pt x="3533521" y="789686"/>
                  </a:lnTo>
                  <a:lnTo>
                    <a:pt x="3540887" y="777748"/>
                  </a:lnTo>
                  <a:close/>
                </a:path>
                <a:path w="4449445" h="1351279">
                  <a:moveTo>
                    <a:pt x="3692271" y="871093"/>
                  </a:moveTo>
                  <a:lnTo>
                    <a:pt x="3690493" y="863219"/>
                  </a:lnTo>
                  <a:lnTo>
                    <a:pt x="3613658" y="815848"/>
                  </a:lnTo>
                  <a:lnTo>
                    <a:pt x="3605784" y="817753"/>
                  </a:lnTo>
                  <a:lnTo>
                    <a:pt x="3598418" y="829691"/>
                  </a:lnTo>
                  <a:lnTo>
                    <a:pt x="3600323" y="837565"/>
                  </a:lnTo>
                  <a:lnTo>
                    <a:pt x="3606292" y="841121"/>
                  </a:lnTo>
                  <a:lnTo>
                    <a:pt x="3677158" y="884809"/>
                  </a:lnTo>
                  <a:lnTo>
                    <a:pt x="3684905" y="883031"/>
                  </a:lnTo>
                  <a:lnTo>
                    <a:pt x="3692271" y="871093"/>
                  </a:lnTo>
                  <a:close/>
                </a:path>
                <a:path w="4449445" h="1351279">
                  <a:moveTo>
                    <a:pt x="3843655" y="964311"/>
                  </a:moveTo>
                  <a:lnTo>
                    <a:pt x="3841877" y="956437"/>
                  </a:lnTo>
                  <a:lnTo>
                    <a:pt x="3765042" y="909193"/>
                  </a:lnTo>
                  <a:lnTo>
                    <a:pt x="3757168" y="910971"/>
                  </a:lnTo>
                  <a:lnTo>
                    <a:pt x="3749802" y="922909"/>
                  </a:lnTo>
                  <a:lnTo>
                    <a:pt x="3751707" y="930783"/>
                  </a:lnTo>
                  <a:lnTo>
                    <a:pt x="3828542" y="978154"/>
                  </a:lnTo>
                  <a:lnTo>
                    <a:pt x="3836289" y="976249"/>
                  </a:lnTo>
                  <a:lnTo>
                    <a:pt x="3843655" y="964311"/>
                  </a:lnTo>
                  <a:close/>
                </a:path>
                <a:path w="4449445" h="1351279">
                  <a:moveTo>
                    <a:pt x="3995039" y="1057529"/>
                  </a:moveTo>
                  <a:lnTo>
                    <a:pt x="3993134" y="1049782"/>
                  </a:lnTo>
                  <a:lnTo>
                    <a:pt x="3916426" y="1002411"/>
                  </a:lnTo>
                  <a:lnTo>
                    <a:pt x="3908552" y="1004316"/>
                  </a:lnTo>
                  <a:lnTo>
                    <a:pt x="3901186" y="1016254"/>
                  </a:lnTo>
                  <a:lnTo>
                    <a:pt x="3903091" y="1024001"/>
                  </a:lnTo>
                  <a:lnTo>
                    <a:pt x="3979799" y="1071372"/>
                  </a:lnTo>
                  <a:lnTo>
                    <a:pt x="3987673" y="1069594"/>
                  </a:lnTo>
                  <a:lnTo>
                    <a:pt x="3991356" y="1063498"/>
                  </a:lnTo>
                  <a:lnTo>
                    <a:pt x="3995039" y="1057529"/>
                  </a:lnTo>
                  <a:close/>
                </a:path>
                <a:path w="4449445" h="1351279">
                  <a:moveTo>
                    <a:pt x="4146423" y="1150874"/>
                  </a:moveTo>
                  <a:lnTo>
                    <a:pt x="4144518" y="1143000"/>
                  </a:lnTo>
                  <a:lnTo>
                    <a:pt x="4067683" y="1095756"/>
                  </a:lnTo>
                  <a:lnTo>
                    <a:pt x="4059936" y="1097534"/>
                  </a:lnTo>
                  <a:lnTo>
                    <a:pt x="4052570" y="1109472"/>
                  </a:lnTo>
                  <a:lnTo>
                    <a:pt x="4054475" y="1117346"/>
                  </a:lnTo>
                  <a:lnTo>
                    <a:pt x="4131183" y="1164717"/>
                  </a:lnTo>
                  <a:lnTo>
                    <a:pt x="4139057" y="1162812"/>
                  </a:lnTo>
                  <a:lnTo>
                    <a:pt x="4146423" y="1150874"/>
                  </a:lnTo>
                  <a:close/>
                </a:path>
                <a:path w="4449445" h="1351279">
                  <a:moveTo>
                    <a:pt x="4297807" y="1244092"/>
                  </a:moveTo>
                  <a:lnTo>
                    <a:pt x="4295902" y="1236345"/>
                  </a:lnTo>
                  <a:lnTo>
                    <a:pt x="4219067" y="1188974"/>
                  </a:lnTo>
                  <a:lnTo>
                    <a:pt x="4211320" y="1190879"/>
                  </a:lnTo>
                  <a:lnTo>
                    <a:pt x="4203954" y="1202817"/>
                  </a:lnTo>
                  <a:lnTo>
                    <a:pt x="4205732" y="1210564"/>
                  </a:lnTo>
                  <a:lnTo>
                    <a:pt x="4282567" y="1257935"/>
                  </a:lnTo>
                  <a:lnTo>
                    <a:pt x="4290441" y="1256030"/>
                  </a:lnTo>
                  <a:lnTo>
                    <a:pt x="4297807" y="1244092"/>
                  </a:lnTo>
                  <a:close/>
                </a:path>
                <a:path w="4449445" h="1351279">
                  <a:moveTo>
                    <a:pt x="4449191" y="1337437"/>
                  </a:moveTo>
                  <a:lnTo>
                    <a:pt x="4447286" y="1329563"/>
                  </a:lnTo>
                  <a:lnTo>
                    <a:pt x="4376420" y="1285875"/>
                  </a:lnTo>
                  <a:lnTo>
                    <a:pt x="4370451" y="1282319"/>
                  </a:lnTo>
                  <a:lnTo>
                    <a:pt x="4362704" y="1284097"/>
                  </a:lnTo>
                  <a:lnTo>
                    <a:pt x="4355338" y="1296035"/>
                  </a:lnTo>
                  <a:lnTo>
                    <a:pt x="4357116" y="1303909"/>
                  </a:lnTo>
                  <a:lnTo>
                    <a:pt x="4433951" y="1351280"/>
                  </a:lnTo>
                  <a:lnTo>
                    <a:pt x="4441825" y="1349375"/>
                  </a:lnTo>
                  <a:lnTo>
                    <a:pt x="4449191" y="133743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8217" y="278129"/>
            <a:ext cx="71970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Electrical</a:t>
            </a:r>
            <a:r>
              <a:rPr sz="6000" spc="-80" dirty="0"/>
              <a:t> </a:t>
            </a:r>
            <a:r>
              <a:rPr sz="6000" dirty="0"/>
              <a:t>Drive</a:t>
            </a:r>
            <a:r>
              <a:rPr sz="6000" spc="-80" dirty="0"/>
              <a:t> </a:t>
            </a:r>
            <a:r>
              <a:rPr sz="6000" spc="-35" dirty="0"/>
              <a:t>Systems</a:t>
            </a:r>
            <a:endParaRPr sz="6000"/>
          </a:p>
        </p:txBody>
      </p:sp>
      <p:sp>
        <p:nvSpPr>
          <p:cNvPr id="8" name="object 8"/>
          <p:cNvSpPr txBox="1"/>
          <p:nvPr/>
        </p:nvSpPr>
        <p:spPr>
          <a:xfrm>
            <a:off x="1152245" y="3525392"/>
            <a:ext cx="8426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ESS</a:t>
            </a:r>
            <a:endParaRPr sz="1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(Battery)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1015" y="3533013"/>
            <a:ext cx="2186305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PEC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latin typeface="Calibri"/>
                <a:cs typeface="Calibri"/>
              </a:rPr>
              <a:t>(Power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Electric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Converter)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525392"/>
            <a:ext cx="16916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EM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(Electric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15578" y="3525392"/>
            <a:ext cx="2225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GB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DIFF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(Gearbox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differential)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36237" y="4307622"/>
            <a:ext cx="2397095" cy="19362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3255" y="4439726"/>
            <a:ext cx="1868401" cy="146723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006977" y="6211925"/>
            <a:ext cx="150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 </a:t>
            </a:r>
            <a:r>
              <a:rPr sz="1000" spc="-10" dirty="0">
                <a:latin typeface="Calibri"/>
                <a:cs typeface="Calibri"/>
              </a:rPr>
              <a:t>courtesy: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BorgWarner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9365" y="6210401"/>
            <a:ext cx="17500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Image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source</a:t>
            </a:r>
            <a:r>
              <a:rPr sz="1050" dirty="0">
                <a:latin typeface="Calibri"/>
                <a:cs typeface="Calibri"/>
              </a:rPr>
              <a:t>: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Tech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Explained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07830" y="6211925"/>
            <a:ext cx="150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 </a:t>
            </a:r>
            <a:r>
              <a:rPr sz="1000" spc="-10" dirty="0">
                <a:latin typeface="Calibri"/>
                <a:cs typeface="Calibri"/>
              </a:rPr>
              <a:t>courtesy: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BorgWarner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07251" y="6211925"/>
            <a:ext cx="1306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 </a:t>
            </a:r>
            <a:r>
              <a:rPr sz="1000" spc="-10" dirty="0">
                <a:latin typeface="Calibri"/>
                <a:cs typeface="Calibri"/>
              </a:rPr>
              <a:t>courtesy: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Siemens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74341" y="2812542"/>
            <a:ext cx="2293620" cy="1664335"/>
          </a:xfrm>
          <a:custGeom>
            <a:avLst/>
            <a:gdLst/>
            <a:ahLst/>
            <a:cxnLst/>
            <a:rect l="l" t="t" r="r" b="b"/>
            <a:pathLst>
              <a:path w="2293620" h="1664335">
                <a:moveTo>
                  <a:pt x="82422" y="1583817"/>
                </a:moveTo>
                <a:lnTo>
                  <a:pt x="0" y="1643380"/>
                </a:lnTo>
                <a:lnTo>
                  <a:pt x="14985" y="1663954"/>
                </a:lnTo>
                <a:lnTo>
                  <a:pt x="97281" y="1604391"/>
                </a:lnTo>
                <a:lnTo>
                  <a:pt x="82422" y="1583817"/>
                </a:lnTo>
                <a:close/>
              </a:path>
              <a:path w="2293620" h="1664335">
                <a:moveTo>
                  <a:pt x="226440" y="1479677"/>
                </a:moveTo>
                <a:lnTo>
                  <a:pt x="144144" y="1539240"/>
                </a:lnTo>
                <a:lnTo>
                  <a:pt x="159003" y="1559814"/>
                </a:lnTo>
                <a:lnTo>
                  <a:pt x="241300" y="1500251"/>
                </a:lnTo>
                <a:lnTo>
                  <a:pt x="226440" y="1479677"/>
                </a:lnTo>
                <a:close/>
              </a:path>
              <a:path w="2293620" h="1664335">
                <a:moveTo>
                  <a:pt x="370458" y="1375410"/>
                </a:moveTo>
                <a:lnTo>
                  <a:pt x="288163" y="1434973"/>
                </a:lnTo>
                <a:lnTo>
                  <a:pt x="303021" y="1455547"/>
                </a:lnTo>
                <a:lnTo>
                  <a:pt x="385317" y="1395984"/>
                </a:lnTo>
                <a:lnTo>
                  <a:pt x="370458" y="1375410"/>
                </a:lnTo>
                <a:close/>
              </a:path>
              <a:path w="2293620" h="1664335">
                <a:moveTo>
                  <a:pt x="514476" y="1271270"/>
                </a:moveTo>
                <a:lnTo>
                  <a:pt x="432181" y="1330833"/>
                </a:lnTo>
                <a:lnTo>
                  <a:pt x="447166" y="1351407"/>
                </a:lnTo>
                <a:lnTo>
                  <a:pt x="529463" y="1291844"/>
                </a:lnTo>
                <a:lnTo>
                  <a:pt x="514476" y="1271270"/>
                </a:lnTo>
                <a:close/>
              </a:path>
              <a:path w="2293620" h="1664335">
                <a:moveTo>
                  <a:pt x="658621" y="1167003"/>
                </a:moveTo>
                <a:lnTo>
                  <a:pt x="576326" y="1226566"/>
                </a:lnTo>
                <a:lnTo>
                  <a:pt x="591184" y="1247140"/>
                </a:lnTo>
                <a:lnTo>
                  <a:pt x="673481" y="1187577"/>
                </a:lnTo>
                <a:lnTo>
                  <a:pt x="658621" y="1167003"/>
                </a:lnTo>
                <a:close/>
              </a:path>
              <a:path w="2293620" h="1664335">
                <a:moveTo>
                  <a:pt x="802639" y="1062863"/>
                </a:moveTo>
                <a:lnTo>
                  <a:pt x="720344" y="1122299"/>
                </a:lnTo>
                <a:lnTo>
                  <a:pt x="735202" y="1142873"/>
                </a:lnTo>
                <a:lnTo>
                  <a:pt x="817498" y="1083437"/>
                </a:lnTo>
                <a:lnTo>
                  <a:pt x="802639" y="1062863"/>
                </a:lnTo>
                <a:close/>
              </a:path>
              <a:path w="2293620" h="1664335">
                <a:moveTo>
                  <a:pt x="946657" y="958596"/>
                </a:moveTo>
                <a:lnTo>
                  <a:pt x="864361" y="1018159"/>
                </a:lnTo>
                <a:lnTo>
                  <a:pt x="879220" y="1038733"/>
                </a:lnTo>
                <a:lnTo>
                  <a:pt x="961644" y="979170"/>
                </a:lnTo>
                <a:lnTo>
                  <a:pt x="946657" y="958596"/>
                </a:lnTo>
                <a:close/>
              </a:path>
              <a:path w="2293620" h="1664335">
                <a:moveTo>
                  <a:pt x="1090803" y="854329"/>
                </a:moveTo>
                <a:lnTo>
                  <a:pt x="1008507" y="913892"/>
                </a:lnTo>
                <a:lnTo>
                  <a:pt x="1023366" y="934466"/>
                </a:lnTo>
                <a:lnTo>
                  <a:pt x="1105661" y="874903"/>
                </a:lnTo>
                <a:lnTo>
                  <a:pt x="1090803" y="854329"/>
                </a:lnTo>
                <a:close/>
              </a:path>
              <a:path w="2293620" h="1664335">
                <a:moveTo>
                  <a:pt x="1234820" y="750188"/>
                </a:moveTo>
                <a:lnTo>
                  <a:pt x="1152524" y="809752"/>
                </a:lnTo>
                <a:lnTo>
                  <a:pt x="1167383" y="830326"/>
                </a:lnTo>
                <a:lnTo>
                  <a:pt x="1249680" y="770763"/>
                </a:lnTo>
                <a:lnTo>
                  <a:pt x="1234820" y="750188"/>
                </a:lnTo>
                <a:close/>
              </a:path>
              <a:path w="2293620" h="1664335">
                <a:moveTo>
                  <a:pt x="1378838" y="645922"/>
                </a:moveTo>
                <a:lnTo>
                  <a:pt x="1296543" y="705485"/>
                </a:lnTo>
                <a:lnTo>
                  <a:pt x="1311401" y="726059"/>
                </a:lnTo>
                <a:lnTo>
                  <a:pt x="1393824" y="666496"/>
                </a:lnTo>
                <a:lnTo>
                  <a:pt x="1378838" y="645922"/>
                </a:lnTo>
                <a:close/>
              </a:path>
              <a:path w="2293620" h="1664335">
                <a:moveTo>
                  <a:pt x="1522983" y="541782"/>
                </a:moveTo>
                <a:lnTo>
                  <a:pt x="1440687" y="601345"/>
                </a:lnTo>
                <a:lnTo>
                  <a:pt x="1455546" y="621919"/>
                </a:lnTo>
                <a:lnTo>
                  <a:pt x="1537843" y="562356"/>
                </a:lnTo>
                <a:lnTo>
                  <a:pt x="1522983" y="541782"/>
                </a:lnTo>
                <a:close/>
              </a:path>
              <a:path w="2293620" h="1664335">
                <a:moveTo>
                  <a:pt x="1667001" y="437515"/>
                </a:moveTo>
                <a:lnTo>
                  <a:pt x="1584706" y="497078"/>
                </a:lnTo>
                <a:lnTo>
                  <a:pt x="1599564" y="517652"/>
                </a:lnTo>
                <a:lnTo>
                  <a:pt x="1681860" y="458088"/>
                </a:lnTo>
                <a:lnTo>
                  <a:pt x="1667001" y="437515"/>
                </a:lnTo>
                <a:close/>
              </a:path>
              <a:path w="2293620" h="1664335">
                <a:moveTo>
                  <a:pt x="1811020" y="333375"/>
                </a:moveTo>
                <a:lnTo>
                  <a:pt x="1728723" y="392811"/>
                </a:lnTo>
                <a:lnTo>
                  <a:pt x="1743583" y="413385"/>
                </a:lnTo>
                <a:lnTo>
                  <a:pt x="1826006" y="353949"/>
                </a:lnTo>
                <a:lnTo>
                  <a:pt x="1811020" y="333375"/>
                </a:lnTo>
                <a:close/>
              </a:path>
              <a:path w="2293620" h="1664335">
                <a:moveTo>
                  <a:pt x="1955164" y="229108"/>
                </a:moveTo>
                <a:lnTo>
                  <a:pt x="1872742" y="288671"/>
                </a:lnTo>
                <a:lnTo>
                  <a:pt x="1887728" y="309245"/>
                </a:lnTo>
                <a:lnTo>
                  <a:pt x="1970023" y="249682"/>
                </a:lnTo>
                <a:lnTo>
                  <a:pt x="1955164" y="229108"/>
                </a:lnTo>
                <a:close/>
              </a:path>
              <a:path w="2293620" h="1664335">
                <a:moveTo>
                  <a:pt x="2099183" y="124841"/>
                </a:moveTo>
                <a:lnTo>
                  <a:pt x="2016886" y="184404"/>
                </a:lnTo>
                <a:lnTo>
                  <a:pt x="2031745" y="204978"/>
                </a:lnTo>
                <a:lnTo>
                  <a:pt x="2114042" y="145415"/>
                </a:lnTo>
                <a:lnTo>
                  <a:pt x="2099183" y="124841"/>
                </a:lnTo>
                <a:close/>
              </a:path>
              <a:path w="2293620" h="1664335">
                <a:moveTo>
                  <a:pt x="2224284" y="34368"/>
                </a:moveTo>
                <a:lnTo>
                  <a:pt x="2160905" y="80263"/>
                </a:lnTo>
                <a:lnTo>
                  <a:pt x="2175763" y="100837"/>
                </a:lnTo>
                <a:lnTo>
                  <a:pt x="2239171" y="54922"/>
                </a:lnTo>
                <a:lnTo>
                  <a:pt x="2224284" y="34368"/>
                </a:lnTo>
                <a:close/>
              </a:path>
              <a:path w="2293620" h="1664335">
                <a:moveTo>
                  <a:pt x="2279465" y="26924"/>
                </a:moveTo>
                <a:lnTo>
                  <a:pt x="2234564" y="26924"/>
                </a:lnTo>
                <a:lnTo>
                  <a:pt x="2249423" y="47498"/>
                </a:lnTo>
                <a:lnTo>
                  <a:pt x="2239171" y="54922"/>
                </a:lnTo>
                <a:lnTo>
                  <a:pt x="2254122" y="75565"/>
                </a:lnTo>
                <a:lnTo>
                  <a:pt x="2279465" y="26924"/>
                </a:lnTo>
                <a:close/>
              </a:path>
              <a:path w="2293620" h="1664335">
                <a:moveTo>
                  <a:pt x="2234564" y="26924"/>
                </a:moveTo>
                <a:lnTo>
                  <a:pt x="2224284" y="34368"/>
                </a:lnTo>
                <a:lnTo>
                  <a:pt x="2239171" y="54922"/>
                </a:lnTo>
                <a:lnTo>
                  <a:pt x="2249423" y="47498"/>
                </a:lnTo>
                <a:lnTo>
                  <a:pt x="2234564" y="26924"/>
                </a:lnTo>
                <a:close/>
              </a:path>
              <a:path w="2293620" h="1664335">
                <a:moveTo>
                  <a:pt x="2293493" y="0"/>
                </a:moveTo>
                <a:lnTo>
                  <a:pt x="2209419" y="13843"/>
                </a:lnTo>
                <a:lnTo>
                  <a:pt x="2224284" y="34368"/>
                </a:lnTo>
                <a:lnTo>
                  <a:pt x="2234564" y="26924"/>
                </a:lnTo>
                <a:lnTo>
                  <a:pt x="2279465" y="26924"/>
                </a:lnTo>
                <a:lnTo>
                  <a:pt x="22934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11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System</a:t>
            </a:r>
            <a:r>
              <a:rPr spc="-155" dirty="0"/>
              <a:t> </a:t>
            </a:r>
            <a:r>
              <a:rPr dirty="0"/>
              <a:t>Simulation</a:t>
            </a:r>
            <a:r>
              <a:rPr spc="-120" dirty="0"/>
              <a:t> </a:t>
            </a:r>
            <a:r>
              <a:rPr spc="-10" dirty="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29918"/>
            <a:ext cx="935609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calculate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energy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flow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accurately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multi- component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systems?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459" y="2655519"/>
            <a:ext cx="2922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1.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calculations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4950" y="2578097"/>
            <a:ext cx="4110990" cy="82804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000" spc="-10" dirty="0">
                <a:latin typeface="Calibri"/>
                <a:cs typeface="Calibri"/>
              </a:rPr>
              <a:t>Very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explicit,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free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cost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000" dirty="0">
                <a:latin typeface="Calibri"/>
                <a:cs typeface="Calibri"/>
              </a:rPr>
              <a:t>Very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slow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execute,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prone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mistakes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476" y="3646170"/>
            <a:ext cx="3419475" cy="73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7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2.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Programming</a:t>
            </a:r>
            <a:endParaRPr sz="2800">
              <a:latin typeface="Calibri"/>
              <a:cs typeface="Calibri"/>
            </a:endParaRPr>
          </a:p>
          <a:p>
            <a:pPr marL="356870">
              <a:lnSpc>
                <a:spcPts val="2310"/>
              </a:lnSpc>
            </a:pPr>
            <a:r>
              <a:rPr sz="1700" dirty="0">
                <a:latin typeface="Calibri"/>
                <a:cs typeface="Calibri"/>
              </a:rPr>
              <a:t>(e.g.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C++,C#, Java,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Python,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Matlab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4950" y="3567935"/>
            <a:ext cx="3956685" cy="82867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000" dirty="0">
                <a:latin typeface="Calibri"/>
                <a:cs typeface="Calibri"/>
              </a:rPr>
              <a:t>Explicit,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free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000" dirty="0">
                <a:latin typeface="Calibri"/>
                <a:cs typeface="Calibri"/>
              </a:rPr>
              <a:t>Requires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experience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avoid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mistakes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3476" y="4508005"/>
            <a:ext cx="5130165" cy="92773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800" dirty="0">
                <a:latin typeface="Calibri"/>
                <a:cs typeface="Calibri"/>
              </a:rPr>
              <a:t>3.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Graphical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Programming</a:t>
            </a:r>
            <a:endParaRPr sz="2800">
              <a:latin typeface="Calibri"/>
              <a:cs typeface="Calibri"/>
            </a:endParaRPr>
          </a:p>
          <a:p>
            <a:pPr marL="367665">
              <a:lnSpc>
                <a:spcPct val="100000"/>
              </a:lnSpc>
              <a:spcBef>
                <a:spcPts val="645"/>
              </a:spcBef>
            </a:pPr>
            <a:r>
              <a:rPr sz="1700" dirty="0">
                <a:latin typeface="Calibri"/>
                <a:cs typeface="Calibri"/>
              </a:rPr>
              <a:t>(e.g.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Simulink,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SimScape,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OpenModelica,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SciLAB,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Xcos)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84950" y="4600572"/>
            <a:ext cx="4885055" cy="82867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000" spc="-10" dirty="0">
                <a:latin typeface="Calibri"/>
                <a:cs typeface="Calibri"/>
              </a:rPr>
              <a:t>Very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easy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overview,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modular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000" dirty="0">
                <a:latin typeface="Calibri"/>
                <a:cs typeface="Calibri"/>
              </a:rPr>
              <a:t>Less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explicit,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lots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software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install,</a:t>
            </a:r>
            <a:r>
              <a:rPr sz="2000" spc="-10" dirty="0">
                <a:latin typeface="Calibri"/>
                <a:cs typeface="Calibri"/>
              </a:rPr>
              <a:t> licenses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33973" y="4748529"/>
            <a:ext cx="269875" cy="268605"/>
          </a:xfrm>
          <a:custGeom>
            <a:avLst/>
            <a:gdLst/>
            <a:ahLst/>
            <a:cxnLst/>
            <a:rect l="l" t="t" r="r" b="b"/>
            <a:pathLst>
              <a:path w="269875" h="268604">
                <a:moveTo>
                  <a:pt x="99326" y="113080"/>
                </a:moveTo>
                <a:lnTo>
                  <a:pt x="97650" y="104825"/>
                </a:lnTo>
                <a:lnTo>
                  <a:pt x="93091" y="98082"/>
                </a:lnTo>
                <a:lnTo>
                  <a:pt x="86334" y="93535"/>
                </a:lnTo>
                <a:lnTo>
                  <a:pt x="78041" y="91871"/>
                </a:lnTo>
                <a:lnTo>
                  <a:pt x="69761" y="93535"/>
                </a:lnTo>
                <a:lnTo>
                  <a:pt x="62992" y="98082"/>
                </a:lnTo>
                <a:lnTo>
                  <a:pt x="58432" y="104825"/>
                </a:lnTo>
                <a:lnTo>
                  <a:pt x="56756" y="113080"/>
                </a:lnTo>
                <a:lnTo>
                  <a:pt x="58432" y="121323"/>
                </a:lnTo>
                <a:lnTo>
                  <a:pt x="62992" y="128066"/>
                </a:lnTo>
                <a:lnTo>
                  <a:pt x="69761" y="132613"/>
                </a:lnTo>
                <a:lnTo>
                  <a:pt x="78041" y="134277"/>
                </a:lnTo>
                <a:lnTo>
                  <a:pt x="86334" y="132613"/>
                </a:lnTo>
                <a:lnTo>
                  <a:pt x="93091" y="128066"/>
                </a:lnTo>
                <a:lnTo>
                  <a:pt x="97650" y="121323"/>
                </a:lnTo>
                <a:lnTo>
                  <a:pt x="99326" y="113080"/>
                </a:lnTo>
                <a:close/>
              </a:path>
              <a:path w="269875" h="268604">
                <a:moveTo>
                  <a:pt x="206451" y="183388"/>
                </a:moveTo>
                <a:lnTo>
                  <a:pt x="203263" y="180213"/>
                </a:lnTo>
                <a:lnTo>
                  <a:pt x="199364" y="180213"/>
                </a:lnTo>
                <a:lnTo>
                  <a:pt x="196875" y="180213"/>
                </a:lnTo>
                <a:lnTo>
                  <a:pt x="194754" y="181267"/>
                </a:lnTo>
                <a:lnTo>
                  <a:pt x="193687" y="183032"/>
                </a:lnTo>
                <a:lnTo>
                  <a:pt x="182194" y="194957"/>
                </a:lnTo>
                <a:lnTo>
                  <a:pt x="168236" y="203974"/>
                </a:lnTo>
                <a:lnTo>
                  <a:pt x="152285" y="209677"/>
                </a:lnTo>
                <a:lnTo>
                  <a:pt x="134797" y="211658"/>
                </a:lnTo>
                <a:lnTo>
                  <a:pt x="117373" y="209677"/>
                </a:lnTo>
                <a:lnTo>
                  <a:pt x="101498" y="203974"/>
                </a:lnTo>
                <a:lnTo>
                  <a:pt x="87566" y="194957"/>
                </a:lnTo>
                <a:lnTo>
                  <a:pt x="75920" y="183032"/>
                </a:lnTo>
                <a:lnTo>
                  <a:pt x="74498" y="181267"/>
                </a:lnTo>
                <a:lnTo>
                  <a:pt x="72364" y="180213"/>
                </a:lnTo>
                <a:lnTo>
                  <a:pt x="66344" y="180213"/>
                </a:lnTo>
                <a:lnTo>
                  <a:pt x="63144" y="183388"/>
                </a:lnTo>
                <a:lnTo>
                  <a:pt x="63144" y="188696"/>
                </a:lnTo>
                <a:lnTo>
                  <a:pt x="63500" y="190106"/>
                </a:lnTo>
                <a:lnTo>
                  <a:pt x="95021" y="216776"/>
                </a:lnTo>
                <a:lnTo>
                  <a:pt x="134797" y="226148"/>
                </a:lnTo>
                <a:lnTo>
                  <a:pt x="155600" y="223723"/>
                </a:lnTo>
                <a:lnTo>
                  <a:pt x="174574" y="216776"/>
                </a:lnTo>
                <a:lnTo>
                  <a:pt x="191223" y="205867"/>
                </a:lnTo>
                <a:lnTo>
                  <a:pt x="205041" y="191516"/>
                </a:lnTo>
                <a:lnTo>
                  <a:pt x="206451" y="189039"/>
                </a:lnTo>
                <a:lnTo>
                  <a:pt x="206451" y="183388"/>
                </a:lnTo>
                <a:close/>
              </a:path>
              <a:path w="269875" h="268604">
                <a:moveTo>
                  <a:pt x="212839" y="113080"/>
                </a:moveTo>
                <a:lnTo>
                  <a:pt x="211162" y="104825"/>
                </a:lnTo>
                <a:lnTo>
                  <a:pt x="206603" y="98082"/>
                </a:lnTo>
                <a:lnTo>
                  <a:pt x="199847" y="93535"/>
                </a:lnTo>
                <a:lnTo>
                  <a:pt x="191554" y="91871"/>
                </a:lnTo>
                <a:lnTo>
                  <a:pt x="183273" y="93535"/>
                </a:lnTo>
                <a:lnTo>
                  <a:pt x="176504" y="98082"/>
                </a:lnTo>
                <a:lnTo>
                  <a:pt x="171945" y="104825"/>
                </a:lnTo>
                <a:lnTo>
                  <a:pt x="170268" y="113080"/>
                </a:lnTo>
                <a:lnTo>
                  <a:pt x="171945" y="121323"/>
                </a:lnTo>
                <a:lnTo>
                  <a:pt x="176504" y="128066"/>
                </a:lnTo>
                <a:lnTo>
                  <a:pt x="183273" y="132613"/>
                </a:lnTo>
                <a:lnTo>
                  <a:pt x="191554" y="134277"/>
                </a:lnTo>
                <a:lnTo>
                  <a:pt x="199847" y="132613"/>
                </a:lnTo>
                <a:lnTo>
                  <a:pt x="206603" y="128066"/>
                </a:lnTo>
                <a:lnTo>
                  <a:pt x="211162" y="121323"/>
                </a:lnTo>
                <a:lnTo>
                  <a:pt x="212839" y="113080"/>
                </a:lnTo>
                <a:close/>
              </a:path>
              <a:path w="269875" h="268604">
                <a:moveTo>
                  <a:pt x="269595" y="134277"/>
                </a:moveTo>
                <a:lnTo>
                  <a:pt x="262724" y="91821"/>
                </a:lnTo>
                <a:lnTo>
                  <a:pt x="255409" y="77724"/>
                </a:lnTo>
                <a:lnTo>
                  <a:pt x="255409" y="134277"/>
                </a:lnTo>
                <a:lnTo>
                  <a:pt x="245897" y="180924"/>
                </a:lnTo>
                <a:lnTo>
                  <a:pt x="219976" y="219125"/>
                </a:lnTo>
                <a:lnTo>
                  <a:pt x="181635" y="244932"/>
                </a:lnTo>
                <a:lnTo>
                  <a:pt x="134797" y="254419"/>
                </a:lnTo>
                <a:lnTo>
                  <a:pt x="87972" y="244932"/>
                </a:lnTo>
                <a:lnTo>
                  <a:pt x="49618" y="219125"/>
                </a:lnTo>
                <a:lnTo>
                  <a:pt x="23710" y="180924"/>
                </a:lnTo>
                <a:lnTo>
                  <a:pt x="14198" y="134277"/>
                </a:lnTo>
                <a:lnTo>
                  <a:pt x="23710" y="87630"/>
                </a:lnTo>
                <a:lnTo>
                  <a:pt x="49618" y="49428"/>
                </a:lnTo>
                <a:lnTo>
                  <a:pt x="87972" y="23622"/>
                </a:lnTo>
                <a:lnTo>
                  <a:pt x="134797" y="14135"/>
                </a:lnTo>
                <a:lnTo>
                  <a:pt x="181635" y="23622"/>
                </a:lnTo>
                <a:lnTo>
                  <a:pt x="219976" y="49428"/>
                </a:lnTo>
                <a:lnTo>
                  <a:pt x="245897" y="87630"/>
                </a:lnTo>
                <a:lnTo>
                  <a:pt x="255409" y="134277"/>
                </a:lnTo>
                <a:lnTo>
                  <a:pt x="255409" y="77724"/>
                </a:lnTo>
                <a:lnTo>
                  <a:pt x="214426" y="25895"/>
                </a:lnTo>
                <a:lnTo>
                  <a:pt x="177419" y="6845"/>
                </a:lnTo>
                <a:lnTo>
                  <a:pt x="134797" y="0"/>
                </a:lnTo>
                <a:lnTo>
                  <a:pt x="92176" y="6845"/>
                </a:lnTo>
                <a:lnTo>
                  <a:pt x="55168" y="25895"/>
                </a:lnTo>
                <a:lnTo>
                  <a:pt x="25996" y="54952"/>
                </a:lnTo>
                <a:lnTo>
                  <a:pt x="6870" y="91821"/>
                </a:lnTo>
                <a:lnTo>
                  <a:pt x="0" y="134277"/>
                </a:lnTo>
                <a:lnTo>
                  <a:pt x="6870" y="176733"/>
                </a:lnTo>
                <a:lnTo>
                  <a:pt x="25996" y="213601"/>
                </a:lnTo>
                <a:lnTo>
                  <a:pt x="55168" y="242658"/>
                </a:lnTo>
                <a:lnTo>
                  <a:pt x="92176" y="261708"/>
                </a:lnTo>
                <a:lnTo>
                  <a:pt x="134797" y="268541"/>
                </a:lnTo>
                <a:lnTo>
                  <a:pt x="177419" y="261708"/>
                </a:lnTo>
                <a:lnTo>
                  <a:pt x="191592" y="254419"/>
                </a:lnTo>
                <a:lnTo>
                  <a:pt x="214426" y="242658"/>
                </a:lnTo>
                <a:lnTo>
                  <a:pt x="243598" y="213601"/>
                </a:lnTo>
                <a:lnTo>
                  <a:pt x="262724" y="176733"/>
                </a:lnTo>
                <a:lnTo>
                  <a:pt x="269595" y="13427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33998" y="513731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99326" y="113576"/>
                </a:moveTo>
                <a:lnTo>
                  <a:pt x="97650" y="105283"/>
                </a:lnTo>
                <a:lnTo>
                  <a:pt x="93091" y="98513"/>
                </a:lnTo>
                <a:lnTo>
                  <a:pt x="86321" y="93954"/>
                </a:lnTo>
                <a:lnTo>
                  <a:pt x="78041" y="92278"/>
                </a:lnTo>
                <a:lnTo>
                  <a:pt x="69761" y="93954"/>
                </a:lnTo>
                <a:lnTo>
                  <a:pt x="62992" y="98513"/>
                </a:lnTo>
                <a:lnTo>
                  <a:pt x="58432" y="105283"/>
                </a:lnTo>
                <a:lnTo>
                  <a:pt x="56756" y="113576"/>
                </a:lnTo>
                <a:lnTo>
                  <a:pt x="58432" y="121869"/>
                </a:lnTo>
                <a:lnTo>
                  <a:pt x="62992" y="128638"/>
                </a:lnTo>
                <a:lnTo>
                  <a:pt x="69761" y="133197"/>
                </a:lnTo>
                <a:lnTo>
                  <a:pt x="78041" y="134874"/>
                </a:lnTo>
                <a:lnTo>
                  <a:pt x="86321" y="133197"/>
                </a:lnTo>
                <a:lnTo>
                  <a:pt x="93091" y="128638"/>
                </a:lnTo>
                <a:lnTo>
                  <a:pt x="97650" y="121869"/>
                </a:lnTo>
                <a:lnTo>
                  <a:pt x="99326" y="113576"/>
                </a:lnTo>
                <a:close/>
              </a:path>
              <a:path w="269875" h="269875">
                <a:moveTo>
                  <a:pt x="190017" y="171018"/>
                </a:moveTo>
                <a:lnTo>
                  <a:pt x="186842" y="167843"/>
                </a:lnTo>
                <a:lnTo>
                  <a:pt x="150126" y="167843"/>
                </a:lnTo>
                <a:lnTo>
                  <a:pt x="112864" y="180301"/>
                </a:lnTo>
                <a:lnTo>
                  <a:pt x="88049" y="209384"/>
                </a:lnTo>
                <a:lnTo>
                  <a:pt x="89293" y="213702"/>
                </a:lnTo>
                <a:lnTo>
                  <a:pt x="96151" y="217500"/>
                </a:lnTo>
                <a:lnTo>
                  <a:pt x="100469" y="216268"/>
                </a:lnTo>
                <a:lnTo>
                  <a:pt x="102362" y="212826"/>
                </a:lnTo>
                <a:lnTo>
                  <a:pt x="110413" y="201549"/>
                </a:lnTo>
                <a:lnTo>
                  <a:pt x="121462" y="191693"/>
                </a:lnTo>
                <a:lnTo>
                  <a:pt x="134899" y="184696"/>
                </a:lnTo>
                <a:lnTo>
                  <a:pt x="150126" y="182041"/>
                </a:lnTo>
                <a:lnTo>
                  <a:pt x="182918" y="182041"/>
                </a:lnTo>
                <a:lnTo>
                  <a:pt x="186842" y="182041"/>
                </a:lnTo>
                <a:lnTo>
                  <a:pt x="190017" y="178866"/>
                </a:lnTo>
                <a:lnTo>
                  <a:pt x="190017" y="171018"/>
                </a:lnTo>
                <a:close/>
              </a:path>
              <a:path w="269875" h="269875">
                <a:moveTo>
                  <a:pt x="212839" y="113576"/>
                </a:moveTo>
                <a:lnTo>
                  <a:pt x="211162" y="105283"/>
                </a:lnTo>
                <a:lnTo>
                  <a:pt x="206603" y="98513"/>
                </a:lnTo>
                <a:lnTo>
                  <a:pt x="199834" y="93954"/>
                </a:lnTo>
                <a:lnTo>
                  <a:pt x="191554" y="92278"/>
                </a:lnTo>
                <a:lnTo>
                  <a:pt x="183273" y="93954"/>
                </a:lnTo>
                <a:lnTo>
                  <a:pt x="176504" y="98513"/>
                </a:lnTo>
                <a:lnTo>
                  <a:pt x="171945" y="105283"/>
                </a:lnTo>
                <a:lnTo>
                  <a:pt x="170268" y="113576"/>
                </a:lnTo>
                <a:lnTo>
                  <a:pt x="171945" y="121869"/>
                </a:lnTo>
                <a:lnTo>
                  <a:pt x="176504" y="128638"/>
                </a:lnTo>
                <a:lnTo>
                  <a:pt x="183273" y="133197"/>
                </a:lnTo>
                <a:lnTo>
                  <a:pt x="191554" y="134874"/>
                </a:lnTo>
                <a:lnTo>
                  <a:pt x="199834" y="133197"/>
                </a:lnTo>
                <a:lnTo>
                  <a:pt x="206603" y="128638"/>
                </a:lnTo>
                <a:lnTo>
                  <a:pt x="211162" y="121869"/>
                </a:lnTo>
                <a:lnTo>
                  <a:pt x="212839" y="113576"/>
                </a:lnTo>
                <a:close/>
              </a:path>
              <a:path w="269875" h="269875">
                <a:moveTo>
                  <a:pt x="269595" y="134874"/>
                </a:moveTo>
                <a:lnTo>
                  <a:pt x="262724" y="92240"/>
                </a:lnTo>
                <a:lnTo>
                  <a:pt x="255397" y="78066"/>
                </a:lnTo>
                <a:lnTo>
                  <a:pt x="255397" y="134874"/>
                </a:lnTo>
                <a:lnTo>
                  <a:pt x="245922" y="181851"/>
                </a:lnTo>
                <a:lnTo>
                  <a:pt x="220078" y="220205"/>
                </a:lnTo>
                <a:lnTo>
                  <a:pt x="181737" y="246062"/>
                </a:lnTo>
                <a:lnTo>
                  <a:pt x="134797" y="255549"/>
                </a:lnTo>
                <a:lnTo>
                  <a:pt x="87845" y="246062"/>
                </a:lnTo>
                <a:lnTo>
                  <a:pt x="49517" y="220205"/>
                </a:lnTo>
                <a:lnTo>
                  <a:pt x="23672" y="181851"/>
                </a:lnTo>
                <a:lnTo>
                  <a:pt x="14185" y="134874"/>
                </a:lnTo>
                <a:lnTo>
                  <a:pt x="23723" y="87909"/>
                </a:lnTo>
                <a:lnTo>
                  <a:pt x="49555" y="49580"/>
                </a:lnTo>
                <a:lnTo>
                  <a:pt x="87871" y="23723"/>
                </a:lnTo>
                <a:lnTo>
                  <a:pt x="134797" y="14198"/>
                </a:lnTo>
                <a:lnTo>
                  <a:pt x="181737" y="23685"/>
                </a:lnTo>
                <a:lnTo>
                  <a:pt x="220078" y="49542"/>
                </a:lnTo>
                <a:lnTo>
                  <a:pt x="245935" y="87922"/>
                </a:lnTo>
                <a:lnTo>
                  <a:pt x="255397" y="134874"/>
                </a:lnTo>
                <a:lnTo>
                  <a:pt x="255397" y="78066"/>
                </a:lnTo>
                <a:lnTo>
                  <a:pt x="214401" y="26022"/>
                </a:lnTo>
                <a:lnTo>
                  <a:pt x="177406" y="6883"/>
                </a:lnTo>
                <a:lnTo>
                  <a:pt x="134797" y="0"/>
                </a:lnTo>
                <a:lnTo>
                  <a:pt x="92189" y="6883"/>
                </a:lnTo>
                <a:lnTo>
                  <a:pt x="55194" y="26022"/>
                </a:lnTo>
                <a:lnTo>
                  <a:pt x="26009" y="55219"/>
                </a:lnTo>
                <a:lnTo>
                  <a:pt x="6870" y="92240"/>
                </a:lnTo>
                <a:lnTo>
                  <a:pt x="0" y="134874"/>
                </a:lnTo>
                <a:lnTo>
                  <a:pt x="6870" y="177507"/>
                </a:lnTo>
                <a:lnTo>
                  <a:pt x="26009" y="214528"/>
                </a:lnTo>
                <a:lnTo>
                  <a:pt x="55194" y="243725"/>
                </a:lnTo>
                <a:lnTo>
                  <a:pt x="92189" y="262864"/>
                </a:lnTo>
                <a:lnTo>
                  <a:pt x="134797" y="269748"/>
                </a:lnTo>
                <a:lnTo>
                  <a:pt x="177406" y="262864"/>
                </a:lnTo>
                <a:lnTo>
                  <a:pt x="191554" y="255549"/>
                </a:lnTo>
                <a:lnTo>
                  <a:pt x="214414" y="243725"/>
                </a:lnTo>
                <a:lnTo>
                  <a:pt x="243586" y="214528"/>
                </a:lnTo>
                <a:lnTo>
                  <a:pt x="262724" y="177507"/>
                </a:lnTo>
                <a:lnTo>
                  <a:pt x="269595" y="1348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12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E08140D-822F-2526-1BB4-4C5ED453F16A}"/>
              </a:ext>
            </a:extLst>
          </p:cNvPr>
          <p:cNvSpPr/>
          <p:nvPr/>
        </p:nvSpPr>
        <p:spPr>
          <a:xfrm>
            <a:off x="6133948" y="3705338"/>
            <a:ext cx="269875" cy="268605"/>
          </a:xfrm>
          <a:custGeom>
            <a:avLst/>
            <a:gdLst/>
            <a:ahLst/>
            <a:cxnLst/>
            <a:rect l="l" t="t" r="r" b="b"/>
            <a:pathLst>
              <a:path w="269875" h="268604">
                <a:moveTo>
                  <a:pt x="99326" y="113080"/>
                </a:moveTo>
                <a:lnTo>
                  <a:pt x="97650" y="104825"/>
                </a:lnTo>
                <a:lnTo>
                  <a:pt x="93091" y="98082"/>
                </a:lnTo>
                <a:lnTo>
                  <a:pt x="86334" y="93535"/>
                </a:lnTo>
                <a:lnTo>
                  <a:pt x="78041" y="91871"/>
                </a:lnTo>
                <a:lnTo>
                  <a:pt x="69761" y="93535"/>
                </a:lnTo>
                <a:lnTo>
                  <a:pt x="62992" y="98082"/>
                </a:lnTo>
                <a:lnTo>
                  <a:pt x="58432" y="104825"/>
                </a:lnTo>
                <a:lnTo>
                  <a:pt x="56756" y="113080"/>
                </a:lnTo>
                <a:lnTo>
                  <a:pt x="58432" y="121323"/>
                </a:lnTo>
                <a:lnTo>
                  <a:pt x="62992" y="128066"/>
                </a:lnTo>
                <a:lnTo>
                  <a:pt x="69761" y="132613"/>
                </a:lnTo>
                <a:lnTo>
                  <a:pt x="78041" y="134277"/>
                </a:lnTo>
                <a:lnTo>
                  <a:pt x="86334" y="132613"/>
                </a:lnTo>
                <a:lnTo>
                  <a:pt x="93091" y="128066"/>
                </a:lnTo>
                <a:lnTo>
                  <a:pt x="97650" y="121323"/>
                </a:lnTo>
                <a:lnTo>
                  <a:pt x="99326" y="113080"/>
                </a:lnTo>
                <a:close/>
              </a:path>
              <a:path w="269875" h="268604">
                <a:moveTo>
                  <a:pt x="206451" y="183388"/>
                </a:moveTo>
                <a:lnTo>
                  <a:pt x="203263" y="180213"/>
                </a:lnTo>
                <a:lnTo>
                  <a:pt x="199364" y="180213"/>
                </a:lnTo>
                <a:lnTo>
                  <a:pt x="196875" y="180213"/>
                </a:lnTo>
                <a:lnTo>
                  <a:pt x="194754" y="181267"/>
                </a:lnTo>
                <a:lnTo>
                  <a:pt x="193687" y="183032"/>
                </a:lnTo>
                <a:lnTo>
                  <a:pt x="182194" y="194957"/>
                </a:lnTo>
                <a:lnTo>
                  <a:pt x="168236" y="203974"/>
                </a:lnTo>
                <a:lnTo>
                  <a:pt x="152285" y="209677"/>
                </a:lnTo>
                <a:lnTo>
                  <a:pt x="134797" y="211658"/>
                </a:lnTo>
                <a:lnTo>
                  <a:pt x="117373" y="209677"/>
                </a:lnTo>
                <a:lnTo>
                  <a:pt x="101498" y="203974"/>
                </a:lnTo>
                <a:lnTo>
                  <a:pt x="87566" y="194957"/>
                </a:lnTo>
                <a:lnTo>
                  <a:pt x="75920" y="183032"/>
                </a:lnTo>
                <a:lnTo>
                  <a:pt x="74498" y="181267"/>
                </a:lnTo>
                <a:lnTo>
                  <a:pt x="72364" y="180213"/>
                </a:lnTo>
                <a:lnTo>
                  <a:pt x="66344" y="180213"/>
                </a:lnTo>
                <a:lnTo>
                  <a:pt x="63144" y="183388"/>
                </a:lnTo>
                <a:lnTo>
                  <a:pt x="63144" y="188696"/>
                </a:lnTo>
                <a:lnTo>
                  <a:pt x="63500" y="190106"/>
                </a:lnTo>
                <a:lnTo>
                  <a:pt x="95021" y="216776"/>
                </a:lnTo>
                <a:lnTo>
                  <a:pt x="134797" y="226148"/>
                </a:lnTo>
                <a:lnTo>
                  <a:pt x="155600" y="223723"/>
                </a:lnTo>
                <a:lnTo>
                  <a:pt x="174574" y="216776"/>
                </a:lnTo>
                <a:lnTo>
                  <a:pt x="191223" y="205867"/>
                </a:lnTo>
                <a:lnTo>
                  <a:pt x="205041" y="191516"/>
                </a:lnTo>
                <a:lnTo>
                  <a:pt x="206451" y="189039"/>
                </a:lnTo>
                <a:lnTo>
                  <a:pt x="206451" y="183388"/>
                </a:lnTo>
                <a:close/>
              </a:path>
              <a:path w="269875" h="268604">
                <a:moveTo>
                  <a:pt x="212839" y="113080"/>
                </a:moveTo>
                <a:lnTo>
                  <a:pt x="211162" y="104825"/>
                </a:lnTo>
                <a:lnTo>
                  <a:pt x="206603" y="98082"/>
                </a:lnTo>
                <a:lnTo>
                  <a:pt x="199847" y="93535"/>
                </a:lnTo>
                <a:lnTo>
                  <a:pt x="191554" y="91871"/>
                </a:lnTo>
                <a:lnTo>
                  <a:pt x="183273" y="93535"/>
                </a:lnTo>
                <a:lnTo>
                  <a:pt x="176504" y="98082"/>
                </a:lnTo>
                <a:lnTo>
                  <a:pt x="171945" y="104825"/>
                </a:lnTo>
                <a:lnTo>
                  <a:pt x="170268" y="113080"/>
                </a:lnTo>
                <a:lnTo>
                  <a:pt x="171945" y="121323"/>
                </a:lnTo>
                <a:lnTo>
                  <a:pt x="176504" y="128066"/>
                </a:lnTo>
                <a:lnTo>
                  <a:pt x="183273" y="132613"/>
                </a:lnTo>
                <a:lnTo>
                  <a:pt x="191554" y="134277"/>
                </a:lnTo>
                <a:lnTo>
                  <a:pt x="199847" y="132613"/>
                </a:lnTo>
                <a:lnTo>
                  <a:pt x="206603" y="128066"/>
                </a:lnTo>
                <a:lnTo>
                  <a:pt x="211162" y="121323"/>
                </a:lnTo>
                <a:lnTo>
                  <a:pt x="212839" y="113080"/>
                </a:lnTo>
                <a:close/>
              </a:path>
              <a:path w="269875" h="268604">
                <a:moveTo>
                  <a:pt x="269595" y="134277"/>
                </a:moveTo>
                <a:lnTo>
                  <a:pt x="262724" y="91821"/>
                </a:lnTo>
                <a:lnTo>
                  <a:pt x="255409" y="77724"/>
                </a:lnTo>
                <a:lnTo>
                  <a:pt x="255409" y="134277"/>
                </a:lnTo>
                <a:lnTo>
                  <a:pt x="245897" y="180924"/>
                </a:lnTo>
                <a:lnTo>
                  <a:pt x="219976" y="219125"/>
                </a:lnTo>
                <a:lnTo>
                  <a:pt x="181635" y="244932"/>
                </a:lnTo>
                <a:lnTo>
                  <a:pt x="134797" y="254419"/>
                </a:lnTo>
                <a:lnTo>
                  <a:pt x="87972" y="244932"/>
                </a:lnTo>
                <a:lnTo>
                  <a:pt x="49618" y="219125"/>
                </a:lnTo>
                <a:lnTo>
                  <a:pt x="23710" y="180924"/>
                </a:lnTo>
                <a:lnTo>
                  <a:pt x="14198" y="134277"/>
                </a:lnTo>
                <a:lnTo>
                  <a:pt x="23710" y="87630"/>
                </a:lnTo>
                <a:lnTo>
                  <a:pt x="49618" y="49428"/>
                </a:lnTo>
                <a:lnTo>
                  <a:pt x="87972" y="23622"/>
                </a:lnTo>
                <a:lnTo>
                  <a:pt x="134797" y="14135"/>
                </a:lnTo>
                <a:lnTo>
                  <a:pt x="181635" y="23622"/>
                </a:lnTo>
                <a:lnTo>
                  <a:pt x="219976" y="49428"/>
                </a:lnTo>
                <a:lnTo>
                  <a:pt x="245897" y="87630"/>
                </a:lnTo>
                <a:lnTo>
                  <a:pt x="255409" y="134277"/>
                </a:lnTo>
                <a:lnTo>
                  <a:pt x="255409" y="77724"/>
                </a:lnTo>
                <a:lnTo>
                  <a:pt x="214426" y="25895"/>
                </a:lnTo>
                <a:lnTo>
                  <a:pt x="177419" y="6845"/>
                </a:lnTo>
                <a:lnTo>
                  <a:pt x="134797" y="0"/>
                </a:lnTo>
                <a:lnTo>
                  <a:pt x="92176" y="6845"/>
                </a:lnTo>
                <a:lnTo>
                  <a:pt x="55168" y="25895"/>
                </a:lnTo>
                <a:lnTo>
                  <a:pt x="25996" y="54952"/>
                </a:lnTo>
                <a:lnTo>
                  <a:pt x="6870" y="91821"/>
                </a:lnTo>
                <a:lnTo>
                  <a:pt x="0" y="134277"/>
                </a:lnTo>
                <a:lnTo>
                  <a:pt x="6870" y="176733"/>
                </a:lnTo>
                <a:lnTo>
                  <a:pt x="25996" y="213601"/>
                </a:lnTo>
                <a:lnTo>
                  <a:pt x="55168" y="242658"/>
                </a:lnTo>
                <a:lnTo>
                  <a:pt x="92176" y="261708"/>
                </a:lnTo>
                <a:lnTo>
                  <a:pt x="134797" y="268541"/>
                </a:lnTo>
                <a:lnTo>
                  <a:pt x="177419" y="261708"/>
                </a:lnTo>
                <a:lnTo>
                  <a:pt x="191592" y="254419"/>
                </a:lnTo>
                <a:lnTo>
                  <a:pt x="214426" y="242658"/>
                </a:lnTo>
                <a:lnTo>
                  <a:pt x="243598" y="213601"/>
                </a:lnTo>
                <a:lnTo>
                  <a:pt x="262724" y="176733"/>
                </a:lnTo>
                <a:lnTo>
                  <a:pt x="269595" y="13427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29D21BD1-744E-B051-4661-5F79746EB1D9}"/>
              </a:ext>
            </a:extLst>
          </p:cNvPr>
          <p:cNvSpPr/>
          <p:nvPr/>
        </p:nvSpPr>
        <p:spPr>
          <a:xfrm>
            <a:off x="6133973" y="409412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99326" y="113576"/>
                </a:moveTo>
                <a:lnTo>
                  <a:pt x="97650" y="105283"/>
                </a:lnTo>
                <a:lnTo>
                  <a:pt x="93091" y="98513"/>
                </a:lnTo>
                <a:lnTo>
                  <a:pt x="86321" y="93954"/>
                </a:lnTo>
                <a:lnTo>
                  <a:pt x="78041" y="92278"/>
                </a:lnTo>
                <a:lnTo>
                  <a:pt x="69761" y="93954"/>
                </a:lnTo>
                <a:lnTo>
                  <a:pt x="62992" y="98513"/>
                </a:lnTo>
                <a:lnTo>
                  <a:pt x="58432" y="105283"/>
                </a:lnTo>
                <a:lnTo>
                  <a:pt x="56756" y="113576"/>
                </a:lnTo>
                <a:lnTo>
                  <a:pt x="58432" y="121869"/>
                </a:lnTo>
                <a:lnTo>
                  <a:pt x="62992" y="128638"/>
                </a:lnTo>
                <a:lnTo>
                  <a:pt x="69761" y="133197"/>
                </a:lnTo>
                <a:lnTo>
                  <a:pt x="78041" y="134874"/>
                </a:lnTo>
                <a:lnTo>
                  <a:pt x="86321" y="133197"/>
                </a:lnTo>
                <a:lnTo>
                  <a:pt x="93091" y="128638"/>
                </a:lnTo>
                <a:lnTo>
                  <a:pt x="97650" y="121869"/>
                </a:lnTo>
                <a:lnTo>
                  <a:pt x="99326" y="113576"/>
                </a:lnTo>
                <a:close/>
              </a:path>
              <a:path w="269875" h="269875">
                <a:moveTo>
                  <a:pt x="190017" y="171018"/>
                </a:moveTo>
                <a:lnTo>
                  <a:pt x="186842" y="167843"/>
                </a:lnTo>
                <a:lnTo>
                  <a:pt x="150126" y="167843"/>
                </a:lnTo>
                <a:lnTo>
                  <a:pt x="112864" y="180301"/>
                </a:lnTo>
                <a:lnTo>
                  <a:pt x="88049" y="209384"/>
                </a:lnTo>
                <a:lnTo>
                  <a:pt x="89293" y="213702"/>
                </a:lnTo>
                <a:lnTo>
                  <a:pt x="96151" y="217500"/>
                </a:lnTo>
                <a:lnTo>
                  <a:pt x="100469" y="216268"/>
                </a:lnTo>
                <a:lnTo>
                  <a:pt x="102362" y="212826"/>
                </a:lnTo>
                <a:lnTo>
                  <a:pt x="110413" y="201549"/>
                </a:lnTo>
                <a:lnTo>
                  <a:pt x="121462" y="191693"/>
                </a:lnTo>
                <a:lnTo>
                  <a:pt x="134899" y="184696"/>
                </a:lnTo>
                <a:lnTo>
                  <a:pt x="150126" y="182041"/>
                </a:lnTo>
                <a:lnTo>
                  <a:pt x="182918" y="182041"/>
                </a:lnTo>
                <a:lnTo>
                  <a:pt x="186842" y="182041"/>
                </a:lnTo>
                <a:lnTo>
                  <a:pt x="190017" y="178866"/>
                </a:lnTo>
                <a:lnTo>
                  <a:pt x="190017" y="171018"/>
                </a:lnTo>
                <a:close/>
              </a:path>
              <a:path w="269875" h="269875">
                <a:moveTo>
                  <a:pt x="212839" y="113576"/>
                </a:moveTo>
                <a:lnTo>
                  <a:pt x="211162" y="105283"/>
                </a:lnTo>
                <a:lnTo>
                  <a:pt x="206603" y="98513"/>
                </a:lnTo>
                <a:lnTo>
                  <a:pt x="199834" y="93954"/>
                </a:lnTo>
                <a:lnTo>
                  <a:pt x="191554" y="92278"/>
                </a:lnTo>
                <a:lnTo>
                  <a:pt x="183273" y="93954"/>
                </a:lnTo>
                <a:lnTo>
                  <a:pt x="176504" y="98513"/>
                </a:lnTo>
                <a:lnTo>
                  <a:pt x="171945" y="105283"/>
                </a:lnTo>
                <a:lnTo>
                  <a:pt x="170268" y="113576"/>
                </a:lnTo>
                <a:lnTo>
                  <a:pt x="171945" y="121869"/>
                </a:lnTo>
                <a:lnTo>
                  <a:pt x="176504" y="128638"/>
                </a:lnTo>
                <a:lnTo>
                  <a:pt x="183273" y="133197"/>
                </a:lnTo>
                <a:lnTo>
                  <a:pt x="191554" y="134874"/>
                </a:lnTo>
                <a:lnTo>
                  <a:pt x="199834" y="133197"/>
                </a:lnTo>
                <a:lnTo>
                  <a:pt x="206603" y="128638"/>
                </a:lnTo>
                <a:lnTo>
                  <a:pt x="211162" y="121869"/>
                </a:lnTo>
                <a:lnTo>
                  <a:pt x="212839" y="113576"/>
                </a:lnTo>
                <a:close/>
              </a:path>
              <a:path w="269875" h="269875">
                <a:moveTo>
                  <a:pt x="269595" y="134874"/>
                </a:moveTo>
                <a:lnTo>
                  <a:pt x="262724" y="92240"/>
                </a:lnTo>
                <a:lnTo>
                  <a:pt x="255397" y="78066"/>
                </a:lnTo>
                <a:lnTo>
                  <a:pt x="255397" y="134874"/>
                </a:lnTo>
                <a:lnTo>
                  <a:pt x="245922" y="181851"/>
                </a:lnTo>
                <a:lnTo>
                  <a:pt x="220078" y="220205"/>
                </a:lnTo>
                <a:lnTo>
                  <a:pt x="181737" y="246062"/>
                </a:lnTo>
                <a:lnTo>
                  <a:pt x="134797" y="255549"/>
                </a:lnTo>
                <a:lnTo>
                  <a:pt x="87845" y="246062"/>
                </a:lnTo>
                <a:lnTo>
                  <a:pt x="49517" y="220205"/>
                </a:lnTo>
                <a:lnTo>
                  <a:pt x="23672" y="181851"/>
                </a:lnTo>
                <a:lnTo>
                  <a:pt x="14185" y="134874"/>
                </a:lnTo>
                <a:lnTo>
                  <a:pt x="23723" y="87909"/>
                </a:lnTo>
                <a:lnTo>
                  <a:pt x="49555" y="49580"/>
                </a:lnTo>
                <a:lnTo>
                  <a:pt x="87871" y="23723"/>
                </a:lnTo>
                <a:lnTo>
                  <a:pt x="134797" y="14198"/>
                </a:lnTo>
                <a:lnTo>
                  <a:pt x="181737" y="23685"/>
                </a:lnTo>
                <a:lnTo>
                  <a:pt x="220078" y="49542"/>
                </a:lnTo>
                <a:lnTo>
                  <a:pt x="245935" y="87922"/>
                </a:lnTo>
                <a:lnTo>
                  <a:pt x="255397" y="134874"/>
                </a:lnTo>
                <a:lnTo>
                  <a:pt x="255397" y="78066"/>
                </a:lnTo>
                <a:lnTo>
                  <a:pt x="214401" y="26022"/>
                </a:lnTo>
                <a:lnTo>
                  <a:pt x="177406" y="6883"/>
                </a:lnTo>
                <a:lnTo>
                  <a:pt x="134797" y="0"/>
                </a:lnTo>
                <a:lnTo>
                  <a:pt x="92189" y="6883"/>
                </a:lnTo>
                <a:lnTo>
                  <a:pt x="55194" y="26022"/>
                </a:lnTo>
                <a:lnTo>
                  <a:pt x="26009" y="55219"/>
                </a:lnTo>
                <a:lnTo>
                  <a:pt x="6870" y="92240"/>
                </a:lnTo>
                <a:lnTo>
                  <a:pt x="0" y="134874"/>
                </a:lnTo>
                <a:lnTo>
                  <a:pt x="6870" y="177507"/>
                </a:lnTo>
                <a:lnTo>
                  <a:pt x="26009" y="214528"/>
                </a:lnTo>
                <a:lnTo>
                  <a:pt x="55194" y="243725"/>
                </a:lnTo>
                <a:lnTo>
                  <a:pt x="92189" y="262864"/>
                </a:lnTo>
                <a:lnTo>
                  <a:pt x="134797" y="269748"/>
                </a:lnTo>
                <a:lnTo>
                  <a:pt x="177406" y="262864"/>
                </a:lnTo>
                <a:lnTo>
                  <a:pt x="191554" y="255549"/>
                </a:lnTo>
                <a:lnTo>
                  <a:pt x="214414" y="243725"/>
                </a:lnTo>
                <a:lnTo>
                  <a:pt x="243586" y="214528"/>
                </a:lnTo>
                <a:lnTo>
                  <a:pt x="262724" y="177507"/>
                </a:lnTo>
                <a:lnTo>
                  <a:pt x="269595" y="1348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AF185980-4A85-5974-3C9F-E6966BA85131}"/>
              </a:ext>
            </a:extLst>
          </p:cNvPr>
          <p:cNvSpPr/>
          <p:nvPr/>
        </p:nvSpPr>
        <p:spPr>
          <a:xfrm>
            <a:off x="6133923" y="2763772"/>
            <a:ext cx="269875" cy="268605"/>
          </a:xfrm>
          <a:custGeom>
            <a:avLst/>
            <a:gdLst/>
            <a:ahLst/>
            <a:cxnLst/>
            <a:rect l="l" t="t" r="r" b="b"/>
            <a:pathLst>
              <a:path w="269875" h="268604">
                <a:moveTo>
                  <a:pt x="99326" y="113080"/>
                </a:moveTo>
                <a:lnTo>
                  <a:pt x="97650" y="104825"/>
                </a:lnTo>
                <a:lnTo>
                  <a:pt x="93091" y="98082"/>
                </a:lnTo>
                <a:lnTo>
                  <a:pt x="86334" y="93535"/>
                </a:lnTo>
                <a:lnTo>
                  <a:pt x="78041" y="91871"/>
                </a:lnTo>
                <a:lnTo>
                  <a:pt x="69761" y="93535"/>
                </a:lnTo>
                <a:lnTo>
                  <a:pt x="62992" y="98082"/>
                </a:lnTo>
                <a:lnTo>
                  <a:pt x="58432" y="104825"/>
                </a:lnTo>
                <a:lnTo>
                  <a:pt x="56756" y="113080"/>
                </a:lnTo>
                <a:lnTo>
                  <a:pt x="58432" y="121323"/>
                </a:lnTo>
                <a:lnTo>
                  <a:pt x="62992" y="128066"/>
                </a:lnTo>
                <a:lnTo>
                  <a:pt x="69761" y="132613"/>
                </a:lnTo>
                <a:lnTo>
                  <a:pt x="78041" y="134277"/>
                </a:lnTo>
                <a:lnTo>
                  <a:pt x="86334" y="132613"/>
                </a:lnTo>
                <a:lnTo>
                  <a:pt x="93091" y="128066"/>
                </a:lnTo>
                <a:lnTo>
                  <a:pt x="97650" y="121323"/>
                </a:lnTo>
                <a:lnTo>
                  <a:pt x="99326" y="113080"/>
                </a:lnTo>
                <a:close/>
              </a:path>
              <a:path w="269875" h="268604">
                <a:moveTo>
                  <a:pt x="206451" y="183388"/>
                </a:moveTo>
                <a:lnTo>
                  <a:pt x="203263" y="180213"/>
                </a:lnTo>
                <a:lnTo>
                  <a:pt x="199364" y="180213"/>
                </a:lnTo>
                <a:lnTo>
                  <a:pt x="196875" y="180213"/>
                </a:lnTo>
                <a:lnTo>
                  <a:pt x="194754" y="181267"/>
                </a:lnTo>
                <a:lnTo>
                  <a:pt x="193687" y="183032"/>
                </a:lnTo>
                <a:lnTo>
                  <a:pt x="182194" y="194957"/>
                </a:lnTo>
                <a:lnTo>
                  <a:pt x="168236" y="203974"/>
                </a:lnTo>
                <a:lnTo>
                  <a:pt x="152285" y="209677"/>
                </a:lnTo>
                <a:lnTo>
                  <a:pt x="134797" y="211658"/>
                </a:lnTo>
                <a:lnTo>
                  <a:pt x="117373" y="209677"/>
                </a:lnTo>
                <a:lnTo>
                  <a:pt x="101498" y="203974"/>
                </a:lnTo>
                <a:lnTo>
                  <a:pt x="87566" y="194957"/>
                </a:lnTo>
                <a:lnTo>
                  <a:pt x="75920" y="183032"/>
                </a:lnTo>
                <a:lnTo>
                  <a:pt x="74498" y="181267"/>
                </a:lnTo>
                <a:lnTo>
                  <a:pt x="72364" y="180213"/>
                </a:lnTo>
                <a:lnTo>
                  <a:pt x="66344" y="180213"/>
                </a:lnTo>
                <a:lnTo>
                  <a:pt x="63144" y="183388"/>
                </a:lnTo>
                <a:lnTo>
                  <a:pt x="63144" y="188696"/>
                </a:lnTo>
                <a:lnTo>
                  <a:pt x="63500" y="190106"/>
                </a:lnTo>
                <a:lnTo>
                  <a:pt x="95021" y="216776"/>
                </a:lnTo>
                <a:lnTo>
                  <a:pt x="134797" y="226148"/>
                </a:lnTo>
                <a:lnTo>
                  <a:pt x="155600" y="223723"/>
                </a:lnTo>
                <a:lnTo>
                  <a:pt x="174574" y="216776"/>
                </a:lnTo>
                <a:lnTo>
                  <a:pt x="191223" y="205867"/>
                </a:lnTo>
                <a:lnTo>
                  <a:pt x="205041" y="191516"/>
                </a:lnTo>
                <a:lnTo>
                  <a:pt x="206451" y="189039"/>
                </a:lnTo>
                <a:lnTo>
                  <a:pt x="206451" y="183388"/>
                </a:lnTo>
                <a:close/>
              </a:path>
              <a:path w="269875" h="268604">
                <a:moveTo>
                  <a:pt x="212839" y="113080"/>
                </a:moveTo>
                <a:lnTo>
                  <a:pt x="211162" y="104825"/>
                </a:lnTo>
                <a:lnTo>
                  <a:pt x="206603" y="98082"/>
                </a:lnTo>
                <a:lnTo>
                  <a:pt x="199847" y="93535"/>
                </a:lnTo>
                <a:lnTo>
                  <a:pt x="191554" y="91871"/>
                </a:lnTo>
                <a:lnTo>
                  <a:pt x="183273" y="93535"/>
                </a:lnTo>
                <a:lnTo>
                  <a:pt x="176504" y="98082"/>
                </a:lnTo>
                <a:lnTo>
                  <a:pt x="171945" y="104825"/>
                </a:lnTo>
                <a:lnTo>
                  <a:pt x="170268" y="113080"/>
                </a:lnTo>
                <a:lnTo>
                  <a:pt x="171945" y="121323"/>
                </a:lnTo>
                <a:lnTo>
                  <a:pt x="176504" y="128066"/>
                </a:lnTo>
                <a:lnTo>
                  <a:pt x="183273" y="132613"/>
                </a:lnTo>
                <a:lnTo>
                  <a:pt x="191554" y="134277"/>
                </a:lnTo>
                <a:lnTo>
                  <a:pt x="199847" y="132613"/>
                </a:lnTo>
                <a:lnTo>
                  <a:pt x="206603" y="128066"/>
                </a:lnTo>
                <a:lnTo>
                  <a:pt x="211162" y="121323"/>
                </a:lnTo>
                <a:lnTo>
                  <a:pt x="212839" y="113080"/>
                </a:lnTo>
                <a:close/>
              </a:path>
              <a:path w="269875" h="268604">
                <a:moveTo>
                  <a:pt x="269595" y="134277"/>
                </a:moveTo>
                <a:lnTo>
                  <a:pt x="262724" y="91821"/>
                </a:lnTo>
                <a:lnTo>
                  <a:pt x="255409" y="77724"/>
                </a:lnTo>
                <a:lnTo>
                  <a:pt x="255409" y="134277"/>
                </a:lnTo>
                <a:lnTo>
                  <a:pt x="245897" y="180924"/>
                </a:lnTo>
                <a:lnTo>
                  <a:pt x="219976" y="219125"/>
                </a:lnTo>
                <a:lnTo>
                  <a:pt x="181635" y="244932"/>
                </a:lnTo>
                <a:lnTo>
                  <a:pt x="134797" y="254419"/>
                </a:lnTo>
                <a:lnTo>
                  <a:pt x="87972" y="244932"/>
                </a:lnTo>
                <a:lnTo>
                  <a:pt x="49618" y="219125"/>
                </a:lnTo>
                <a:lnTo>
                  <a:pt x="23710" y="180924"/>
                </a:lnTo>
                <a:lnTo>
                  <a:pt x="14198" y="134277"/>
                </a:lnTo>
                <a:lnTo>
                  <a:pt x="23710" y="87630"/>
                </a:lnTo>
                <a:lnTo>
                  <a:pt x="49618" y="49428"/>
                </a:lnTo>
                <a:lnTo>
                  <a:pt x="87972" y="23622"/>
                </a:lnTo>
                <a:lnTo>
                  <a:pt x="134797" y="14135"/>
                </a:lnTo>
                <a:lnTo>
                  <a:pt x="181635" y="23622"/>
                </a:lnTo>
                <a:lnTo>
                  <a:pt x="219976" y="49428"/>
                </a:lnTo>
                <a:lnTo>
                  <a:pt x="245897" y="87630"/>
                </a:lnTo>
                <a:lnTo>
                  <a:pt x="255409" y="134277"/>
                </a:lnTo>
                <a:lnTo>
                  <a:pt x="255409" y="77724"/>
                </a:lnTo>
                <a:lnTo>
                  <a:pt x="214426" y="25895"/>
                </a:lnTo>
                <a:lnTo>
                  <a:pt x="177419" y="6845"/>
                </a:lnTo>
                <a:lnTo>
                  <a:pt x="134797" y="0"/>
                </a:lnTo>
                <a:lnTo>
                  <a:pt x="92176" y="6845"/>
                </a:lnTo>
                <a:lnTo>
                  <a:pt x="55168" y="25895"/>
                </a:lnTo>
                <a:lnTo>
                  <a:pt x="25996" y="54952"/>
                </a:lnTo>
                <a:lnTo>
                  <a:pt x="6870" y="91821"/>
                </a:lnTo>
                <a:lnTo>
                  <a:pt x="0" y="134277"/>
                </a:lnTo>
                <a:lnTo>
                  <a:pt x="6870" y="176733"/>
                </a:lnTo>
                <a:lnTo>
                  <a:pt x="25996" y="213601"/>
                </a:lnTo>
                <a:lnTo>
                  <a:pt x="55168" y="242658"/>
                </a:lnTo>
                <a:lnTo>
                  <a:pt x="92176" y="261708"/>
                </a:lnTo>
                <a:lnTo>
                  <a:pt x="134797" y="268541"/>
                </a:lnTo>
                <a:lnTo>
                  <a:pt x="177419" y="261708"/>
                </a:lnTo>
                <a:lnTo>
                  <a:pt x="191592" y="254419"/>
                </a:lnTo>
                <a:lnTo>
                  <a:pt x="214426" y="242658"/>
                </a:lnTo>
                <a:lnTo>
                  <a:pt x="243598" y="213601"/>
                </a:lnTo>
                <a:lnTo>
                  <a:pt x="262724" y="176733"/>
                </a:lnTo>
                <a:lnTo>
                  <a:pt x="269595" y="13427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795D6E26-885D-B2AA-E030-9F34400CC824}"/>
              </a:ext>
            </a:extLst>
          </p:cNvPr>
          <p:cNvSpPr/>
          <p:nvPr/>
        </p:nvSpPr>
        <p:spPr>
          <a:xfrm>
            <a:off x="6133948" y="31525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99326" y="113576"/>
                </a:moveTo>
                <a:lnTo>
                  <a:pt x="97650" y="105283"/>
                </a:lnTo>
                <a:lnTo>
                  <a:pt x="93091" y="98513"/>
                </a:lnTo>
                <a:lnTo>
                  <a:pt x="86321" y="93954"/>
                </a:lnTo>
                <a:lnTo>
                  <a:pt x="78041" y="92278"/>
                </a:lnTo>
                <a:lnTo>
                  <a:pt x="69761" y="93954"/>
                </a:lnTo>
                <a:lnTo>
                  <a:pt x="62992" y="98513"/>
                </a:lnTo>
                <a:lnTo>
                  <a:pt x="58432" y="105283"/>
                </a:lnTo>
                <a:lnTo>
                  <a:pt x="56756" y="113576"/>
                </a:lnTo>
                <a:lnTo>
                  <a:pt x="58432" y="121869"/>
                </a:lnTo>
                <a:lnTo>
                  <a:pt x="62992" y="128638"/>
                </a:lnTo>
                <a:lnTo>
                  <a:pt x="69761" y="133197"/>
                </a:lnTo>
                <a:lnTo>
                  <a:pt x="78041" y="134874"/>
                </a:lnTo>
                <a:lnTo>
                  <a:pt x="86321" y="133197"/>
                </a:lnTo>
                <a:lnTo>
                  <a:pt x="93091" y="128638"/>
                </a:lnTo>
                <a:lnTo>
                  <a:pt x="97650" y="121869"/>
                </a:lnTo>
                <a:lnTo>
                  <a:pt x="99326" y="113576"/>
                </a:lnTo>
                <a:close/>
              </a:path>
              <a:path w="269875" h="269875">
                <a:moveTo>
                  <a:pt x="190017" y="171018"/>
                </a:moveTo>
                <a:lnTo>
                  <a:pt x="186842" y="167843"/>
                </a:lnTo>
                <a:lnTo>
                  <a:pt x="150126" y="167843"/>
                </a:lnTo>
                <a:lnTo>
                  <a:pt x="112864" y="180301"/>
                </a:lnTo>
                <a:lnTo>
                  <a:pt x="88049" y="209384"/>
                </a:lnTo>
                <a:lnTo>
                  <a:pt x="89293" y="213702"/>
                </a:lnTo>
                <a:lnTo>
                  <a:pt x="96151" y="217500"/>
                </a:lnTo>
                <a:lnTo>
                  <a:pt x="100469" y="216268"/>
                </a:lnTo>
                <a:lnTo>
                  <a:pt x="102362" y="212826"/>
                </a:lnTo>
                <a:lnTo>
                  <a:pt x="110413" y="201549"/>
                </a:lnTo>
                <a:lnTo>
                  <a:pt x="121462" y="191693"/>
                </a:lnTo>
                <a:lnTo>
                  <a:pt x="134899" y="184696"/>
                </a:lnTo>
                <a:lnTo>
                  <a:pt x="150126" y="182041"/>
                </a:lnTo>
                <a:lnTo>
                  <a:pt x="182918" y="182041"/>
                </a:lnTo>
                <a:lnTo>
                  <a:pt x="186842" y="182041"/>
                </a:lnTo>
                <a:lnTo>
                  <a:pt x="190017" y="178866"/>
                </a:lnTo>
                <a:lnTo>
                  <a:pt x="190017" y="171018"/>
                </a:lnTo>
                <a:close/>
              </a:path>
              <a:path w="269875" h="269875">
                <a:moveTo>
                  <a:pt x="212839" y="113576"/>
                </a:moveTo>
                <a:lnTo>
                  <a:pt x="211162" y="105283"/>
                </a:lnTo>
                <a:lnTo>
                  <a:pt x="206603" y="98513"/>
                </a:lnTo>
                <a:lnTo>
                  <a:pt x="199834" y="93954"/>
                </a:lnTo>
                <a:lnTo>
                  <a:pt x="191554" y="92278"/>
                </a:lnTo>
                <a:lnTo>
                  <a:pt x="183273" y="93954"/>
                </a:lnTo>
                <a:lnTo>
                  <a:pt x="176504" y="98513"/>
                </a:lnTo>
                <a:lnTo>
                  <a:pt x="171945" y="105283"/>
                </a:lnTo>
                <a:lnTo>
                  <a:pt x="170268" y="113576"/>
                </a:lnTo>
                <a:lnTo>
                  <a:pt x="171945" y="121869"/>
                </a:lnTo>
                <a:lnTo>
                  <a:pt x="176504" y="128638"/>
                </a:lnTo>
                <a:lnTo>
                  <a:pt x="183273" y="133197"/>
                </a:lnTo>
                <a:lnTo>
                  <a:pt x="191554" y="134874"/>
                </a:lnTo>
                <a:lnTo>
                  <a:pt x="199834" y="133197"/>
                </a:lnTo>
                <a:lnTo>
                  <a:pt x="206603" y="128638"/>
                </a:lnTo>
                <a:lnTo>
                  <a:pt x="211162" y="121869"/>
                </a:lnTo>
                <a:lnTo>
                  <a:pt x="212839" y="113576"/>
                </a:lnTo>
                <a:close/>
              </a:path>
              <a:path w="269875" h="269875">
                <a:moveTo>
                  <a:pt x="269595" y="134874"/>
                </a:moveTo>
                <a:lnTo>
                  <a:pt x="262724" y="92240"/>
                </a:lnTo>
                <a:lnTo>
                  <a:pt x="255397" y="78066"/>
                </a:lnTo>
                <a:lnTo>
                  <a:pt x="255397" y="134874"/>
                </a:lnTo>
                <a:lnTo>
                  <a:pt x="245922" y="181851"/>
                </a:lnTo>
                <a:lnTo>
                  <a:pt x="220078" y="220205"/>
                </a:lnTo>
                <a:lnTo>
                  <a:pt x="181737" y="246062"/>
                </a:lnTo>
                <a:lnTo>
                  <a:pt x="134797" y="255549"/>
                </a:lnTo>
                <a:lnTo>
                  <a:pt x="87845" y="246062"/>
                </a:lnTo>
                <a:lnTo>
                  <a:pt x="49517" y="220205"/>
                </a:lnTo>
                <a:lnTo>
                  <a:pt x="23672" y="181851"/>
                </a:lnTo>
                <a:lnTo>
                  <a:pt x="14185" y="134874"/>
                </a:lnTo>
                <a:lnTo>
                  <a:pt x="23723" y="87909"/>
                </a:lnTo>
                <a:lnTo>
                  <a:pt x="49555" y="49580"/>
                </a:lnTo>
                <a:lnTo>
                  <a:pt x="87871" y="23723"/>
                </a:lnTo>
                <a:lnTo>
                  <a:pt x="134797" y="14198"/>
                </a:lnTo>
                <a:lnTo>
                  <a:pt x="181737" y="23685"/>
                </a:lnTo>
                <a:lnTo>
                  <a:pt x="220078" y="49542"/>
                </a:lnTo>
                <a:lnTo>
                  <a:pt x="245935" y="87922"/>
                </a:lnTo>
                <a:lnTo>
                  <a:pt x="255397" y="134874"/>
                </a:lnTo>
                <a:lnTo>
                  <a:pt x="255397" y="78066"/>
                </a:lnTo>
                <a:lnTo>
                  <a:pt x="214401" y="26022"/>
                </a:lnTo>
                <a:lnTo>
                  <a:pt x="177406" y="6883"/>
                </a:lnTo>
                <a:lnTo>
                  <a:pt x="134797" y="0"/>
                </a:lnTo>
                <a:lnTo>
                  <a:pt x="92189" y="6883"/>
                </a:lnTo>
                <a:lnTo>
                  <a:pt x="55194" y="26022"/>
                </a:lnTo>
                <a:lnTo>
                  <a:pt x="26009" y="55219"/>
                </a:lnTo>
                <a:lnTo>
                  <a:pt x="6870" y="92240"/>
                </a:lnTo>
                <a:lnTo>
                  <a:pt x="0" y="134874"/>
                </a:lnTo>
                <a:lnTo>
                  <a:pt x="6870" y="177507"/>
                </a:lnTo>
                <a:lnTo>
                  <a:pt x="26009" y="214528"/>
                </a:lnTo>
                <a:lnTo>
                  <a:pt x="55194" y="243725"/>
                </a:lnTo>
                <a:lnTo>
                  <a:pt x="92189" y="262864"/>
                </a:lnTo>
                <a:lnTo>
                  <a:pt x="134797" y="269748"/>
                </a:lnTo>
                <a:lnTo>
                  <a:pt x="177406" y="262864"/>
                </a:lnTo>
                <a:lnTo>
                  <a:pt x="191554" y="255549"/>
                </a:lnTo>
                <a:lnTo>
                  <a:pt x="214414" y="243725"/>
                </a:lnTo>
                <a:lnTo>
                  <a:pt x="243586" y="214528"/>
                </a:lnTo>
                <a:lnTo>
                  <a:pt x="262724" y="177507"/>
                </a:lnTo>
                <a:lnTo>
                  <a:pt x="269595" y="1348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Model-</a:t>
            </a:r>
            <a:r>
              <a:rPr dirty="0"/>
              <a:t>based</a:t>
            </a:r>
            <a:r>
              <a:rPr spc="40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91022"/>
            <a:ext cx="4667250" cy="143637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3200" b="1" spc="-20" dirty="0">
                <a:latin typeface="Calibri"/>
                <a:cs typeface="Calibri"/>
              </a:rPr>
              <a:t>Backwards-</a:t>
            </a:r>
            <a:r>
              <a:rPr sz="3200" b="1" spc="-10" dirty="0">
                <a:latin typeface="Calibri"/>
                <a:cs typeface="Calibri"/>
              </a:rPr>
              <a:t>simulation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95"/>
              </a:spcBef>
            </a:pPr>
            <a:r>
              <a:rPr sz="2400" dirty="0">
                <a:latin typeface="Calibri"/>
                <a:cs typeface="Calibri"/>
              </a:rPr>
              <a:t>“We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answer,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figure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out </a:t>
            </a:r>
            <a:r>
              <a:rPr sz="2400" dirty="0">
                <a:latin typeface="Calibri"/>
                <a:cs typeface="Calibri"/>
              </a:rPr>
              <a:t>what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was”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827584"/>
            <a:ext cx="4632960" cy="176530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3200" b="1" spc="-20" dirty="0">
                <a:latin typeface="Calibri"/>
                <a:cs typeface="Calibri"/>
              </a:rPr>
              <a:t>Forward-</a:t>
            </a:r>
            <a:r>
              <a:rPr sz="3200" b="1" spc="-10" dirty="0">
                <a:latin typeface="Calibri"/>
                <a:cs typeface="Calibri"/>
              </a:rPr>
              <a:t>simulation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95"/>
              </a:spcBef>
            </a:pPr>
            <a:r>
              <a:rPr sz="2400" dirty="0">
                <a:latin typeface="Calibri"/>
                <a:cs typeface="Calibri"/>
              </a:rPr>
              <a:t>“We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let’s </a:t>
            </a:r>
            <a:r>
              <a:rPr sz="2400" dirty="0">
                <a:latin typeface="Calibri"/>
                <a:cs typeface="Calibri"/>
              </a:rPr>
              <a:t>figure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details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5" dirty="0">
                <a:latin typeface="Calibri"/>
                <a:cs typeface="Calibri"/>
              </a:rPr>
              <a:t> the </a:t>
            </a:r>
            <a:r>
              <a:rPr sz="2400" dirty="0">
                <a:latin typeface="Calibri"/>
                <a:cs typeface="Calibri"/>
              </a:rPr>
              <a:t>components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roughly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there”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44347" y="1715934"/>
            <a:ext cx="268605" cy="269875"/>
          </a:xfrm>
          <a:custGeom>
            <a:avLst/>
            <a:gdLst/>
            <a:ahLst/>
            <a:cxnLst/>
            <a:rect l="l" t="t" r="r" b="b"/>
            <a:pathLst>
              <a:path w="268604" h="269875">
                <a:moveTo>
                  <a:pt x="98882" y="113576"/>
                </a:moveTo>
                <a:lnTo>
                  <a:pt x="97218" y="105295"/>
                </a:lnTo>
                <a:lnTo>
                  <a:pt x="92671" y="98526"/>
                </a:lnTo>
                <a:lnTo>
                  <a:pt x="85940" y="93954"/>
                </a:lnTo>
                <a:lnTo>
                  <a:pt x="77698" y="92278"/>
                </a:lnTo>
                <a:lnTo>
                  <a:pt x="69443" y="93954"/>
                </a:lnTo>
                <a:lnTo>
                  <a:pt x="62712" y="98526"/>
                </a:lnTo>
                <a:lnTo>
                  <a:pt x="58166" y="105295"/>
                </a:lnTo>
                <a:lnTo>
                  <a:pt x="56502" y="113576"/>
                </a:lnTo>
                <a:lnTo>
                  <a:pt x="58166" y="121869"/>
                </a:lnTo>
                <a:lnTo>
                  <a:pt x="62712" y="128638"/>
                </a:lnTo>
                <a:lnTo>
                  <a:pt x="69443" y="133197"/>
                </a:lnTo>
                <a:lnTo>
                  <a:pt x="77698" y="134874"/>
                </a:lnTo>
                <a:lnTo>
                  <a:pt x="85940" y="133197"/>
                </a:lnTo>
                <a:lnTo>
                  <a:pt x="92684" y="128638"/>
                </a:lnTo>
                <a:lnTo>
                  <a:pt x="97218" y="121869"/>
                </a:lnTo>
                <a:lnTo>
                  <a:pt x="98882" y="113576"/>
                </a:lnTo>
                <a:close/>
              </a:path>
              <a:path w="268604" h="269875">
                <a:moveTo>
                  <a:pt x="205536" y="184213"/>
                </a:moveTo>
                <a:lnTo>
                  <a:pt x="202361" y="181013"/>
                </a:lnTo>
                <a:lnTo>
                  <a:pt x="198475" y="181013"/>
                </a:lnTo>
                <a:lnTo>
                  <a:pt x="195999" y="181013"/>
                </a:lnTo>
                <a:lnTo>
                  <a:pt x="193878" y="182079"/>
                </a:lnTo>
                <a:lnTo>
                  <a:pt x="192824" y="183857"/>
                </a:lnTo>
                <a:lnTo>
                  <a:pt x="181381" y="195834"/>
                </a:lnTo>
                <a:lnTo>
                  <a:pt x="167487" y="204876"/>
                </a:lnTo>
                <a:lnTo>
                  <a:pt x="151599" y="210604"/>
                </a:lnTo>
                <a:lnTo>
                  <a:pt x="134200" y="212598"/>
                </a:lnTo>
                <a:lnTo>
                  <a:pt x="116840" y="210604"/>
                </a:lnTo>
                <a:lnTo>
                  <a:pt x="101053" y="204876"/>
                </a:lnTo>
                <a:lnTo>
                  <a:pt x="87172" y="195834"/>
                </a:lnTo>
                <a:lnTo>
                  <a:pt x="75577" y="183857"/>
                </a:lnTo>
                <a:lnTo>
                  <a:pt x="74168" y="182079"/>
                </a:lnTo>
                <a:lnTo>
                  <a:pt x="72047" y="181013"/>
                </a:lnTo>
                <a:lnTo>
                  <a:pt x="66040" y="181013"/>
                </a:lnTo>
                <a:lnTo>
                  <a:pt x="62865" y="184213"/>
                </a:lnTo>
                <a:lnTo>
                  <a:pt x="62865" y="189534"/>
                </a:lnTo>
                <a:lnTo>
                  <a:pt x="63220" y="190957"/>
                </a:lnTo>
                <a:lnTo>
                  <a:pt x="94602" y="217754"/>
                </a:lnTo>
                <a:lnTo>
                  <a:pt x="134200" y="227152"/>
                </a:lnTo>
                <a:lnTo>
                  <a:pt x="154914" y="224713"/>
                </a:lnTo>
                <a:lnTo>
                  <a:pt x="173799" y="217754"/>
                </a:lnTo>
                <a:lnTo>
                  <a:pt x="190373" y="206794"/>
                </a:lnTo>
                <a:lnTo>
                  <a:pt x="204127" y="192366"/>
                </a:lnTo>
                <a:lnTo>
                  <a:pt x="205536" y="189890"/>
                </a:lnTo>
                <a:lnTo>
                  <a:pt x="205536" y="184213"/>
                </a:lnTo>
                <a:close/>
              </a:path>
              <a:path w="268604" h="269875">
                <a:moveTo>
                  <a:pt x="211899" y="113576"/>
                </a:moveTo>
                <a:lnTo>
                  <a:pt x="210223" y="105295"/>
                </a:lnTo>
                <a:lnTo>
                  <a:pt x="205689" y="98526"/>
                </a:lnTo>
                <a:lnTo>
                  <a:pt x="198945" y="93954"/>
                </a:lnTo>
                <a:lnTo>
                  <a:pt x="190703" y="92278"/>
                </a:lnTo>
                <a:lnTo>
                  <a:pt x="182460" y="93954"/>
                </a:lnTo>
                <a:lnTo>
                  <a:pt x="175717" y="98526"/>
                </a:lnTo>
                <a:lnTo>
                  <a:pt x="171183" y="105295"/>
                </a:lnTo>
                <a:lnTo>
                  <a:pt x="169519" y="113576"/>
                </a:lnTo>
                <a:lnTo>
                  <a:pt x="171183" y="121869"/>
                </a:lnTo>
                <a:lnTo>
                  <a:pt x="175717" y="128638"/>
                </a:lnTo>
                <a:lnTo>
                  <a:pt x="182460" y="133197"/>
                </a:lnTo>
                <a:lnTo>
                  <a:pt x="190703" y="134874"/>
                </a:lnTo>
                <a:lnTo>
                  <a:pt x="198945" y="133197"/>
                </a:lnTo>
                <a:lnTo>
                  <a:pt x="205689" y="128638"/>
                </a:lnTo>
                <a:lnTo>
                  <a:pt x="210223" y="121869"/>
                </a:lnTo>
                <a:lnTo>
                  <a:pt x="211899" y="113576"/>
                </a:lnTo>
                <a:close/>
              </a:path>
              <a:path w="268604" h="269875">
                <a:moveTo>
                  <a:pt x="268401" y="134874"/>
                </a:moveTo>
                <a:lnTo>
                  <a:pt x="261556" y="92227"/>
                </a:lnTo>
                <a:lnTo>
                  <a:pt x="254266" y="78054"/>
                </a:lnTo>
                <a:lnTo>
                  <a:pt x="254266" y="134874"/>
                </a:lnTo>
                <a:lnTo>
                  <a:pt x="244792" y="181724"/>
                </a:lnTo>
                <a:lnTo>
                  <a:pt x="218998" y="220103"/>
                </a:lnTo>
                <a:lnTo>
                  <a:pt x="180822" y="246024"/>
                </a:lnTo>
                <a:lnTo>
                  <a:pt x="134200" y="255549"/>
                </a:lnTo>
                <a:lnTo>
                  <a:pt x="87579" y="246024"/>
                </a:lnTo>
                <a:lnTo>
                  <a:pt x="49403" y="220103"/>
                </a:lnTo>
                <a:lnTo>
                  <a:pt x="23596" y="181724"/>
                </a:lnTo>
                <a:lnTo>
                  <a:pt x="14122" y="134874"/>
                </a:lnTo>
                <a:lnTo>
                  <a:pt x="23596" y="88023"/>
                </a:lnTo>
                <a:lnTo>
                  <a:pt x="49403" y="49644"/>
                </a:lnTo>
                <a:lnTo>
                  <a:pt x="87579" y="23723"/>
                </a:lnTo>
                <a:lnTo>
                  <a:pt x="134200" y="14198"/>
                </a:lnTo>
                <a:lnTo>
                  <a:pt x="180822" y="23723"/>
                </a:lnTo>
                <a:lnTo>
                  <a:pt x="218998" y="49644"/>
                </a:lnTo>
                <a:lnTo>
                  <a:pt x="244792" y="88023"/>
                </a:lnTo>
                <a:lnTo>
                  <a:pt x="254266" y="134874"/>
                </a:lnTo>
                <a:lnTo>
                  <a:pt x="254266" y="78054"/>
                </a:lnTo>
                <a:lnTo>
                  <a:pt x="213474" y="26009"/>
                </a:lnTo>
                <a:lnTo>
                  <a:pt x="176631" y="6870"/>
                </a:lnTo>
                <a:lnTo>
                  <a:pt x="134200" y="0"/>
                </a:lnTo>
                <a:lnTo>
                  <a:pt x="91770" y="6870"/>
                </a:lnTo>
                <a:lnTo>
                  <a:pt x="54927" y="26009"/>
                </a:lnTo>
                <a:lnTo>
                  <a:pt x="25882" y="55206"/>
                </a:lnTo>
                <a:lnTo>
                  <a:pt x="6845" y="92227"/>
                </a:lnTo>
                <a:lnTo>
                  <a:pt x="0" y="134874"/>
                </a:lnTo>
                <a:lnTo>
                  <a:pt x="6845" y="177520"/>
                </a:lnTo>
                <a:lnTo>
                  <a:pt x="25882" y="214541"/>
                </a:lnTo>
                <a:lnTo>
                  <a:pt x="54927" y="243738"/>
                </a:lnTo>
                <a:lnTo>
                  <a:pt x="91770" y="262877"/>
                </a:lnTo>
                <a:lnTo>
                  <a:pt x="134200" y="269748"/>
                </a:lnTo>
                <a:lnTo>
                  <a:pt x="176631" y="262877"/>
                </a:lnTo>
                <a:lnTo>
                  <a:pt x="190741" y="255549"/>
                </a:lnTo>
                <a:lnTo>
                  <a:pt x="213474" y="243738"/>
                </a:lnTo>
                <a:lnTo>
                  <a:pt x="242519" y="214541"/>
                </a:lnTo>
                <a:lnTo>
                  <a:pt x="261556" y="177520"/>
                </a:lnTo>
                <a:lnTo>
                  <a:pt x="268401" y="13487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44373" y="2106078"/>
            <a:ext cx="268605" cy="269875"/>
          </a:xfrm>
          <a:custGeom>
            <a:avLst/>
            <a:gdLst/>
            <a:ahLst/>
            <a:cxnLst/>
            <a:rect l="l" t="t" r="r" b="b"/>
            <a:pathLst>
              <a:path w="268604" h="269875">
                <a:moveTo>
                  <a:pt x="98882" y="113576"/>
                </a:moveTo>
                <a:lnTo>
                  <a:pt x="97218" y="105283"/>
                </a:lnTo>
                <a:lnTo>
                  <a:pt x="92671" y="98513"/>
                </a:lnTo>
                <a:lnTo>
                  <a:pt x="85940" y="93954"/>
                </a:lnTo>
                <a:lnTo>
                  <a:pt x="77685" y="92278"/>
                </a:lnTo>
                <a:lnTo>
                  <a:pt x="69443" y="93954"/>
                </a:lnTo>
                <a:lnTo>
                  <a:pt x="62712" y="98513"/>
                </a:lnTo>
                <a:lnTo>
                  <a:pt x="58166" y="105283"/>
                </a:lnTo>
                <a:lnTo>
                  <a:pt x="56502" y="113576"/>
                </a:lnTo>
                <a:lnTo>
                  <a:pt x="58166" y="121869"/>
                </a:lnTo>
                <a:lnTo>
                  <a:pt x="62712" y="128638"/>
                </a:lnTo>
                <a:lnTo>
                  <a:pt x="69443" y="133197"/>
                </a:lnTo>
                <a:lnTo>
                  <a:pt x="77685" y="134874"/>
                </a:lnTo>
                <a:lnTo>
                  <a:pt x="85940" y="133197"/>
                </a:lnTo>
                <a:lnTo>
                  <a:pt x="92671" y="128638"/>
                </a:lnTo>
                <a:lnTo>
                  <a:pt x="97218" y="121869"/>
                </a:lnTo>
                <a:lnTo>
                  <a:pt x="98882" y="113576"/>
                </a:lnTo>
                <a:close/>
              </a:path>
              <a:path w="268604" h="269875">
                <a:moveTo>
                  <a:pt x="189166" y="171018"/>
                </a:moveTo>
                <a:lnTo>
                  <a:pt x="186004" y="167843"/>
                </a:lnTo>
                <a:lnTo>
                  <a:pt x="149453" y="167843"/>
                </a:lnTo>
                <a:lnTo>
                  <a:pt x="112356" y="180301"/>
                </a:lnTo>
                <a:lnTo>
                  <a:pt x="87655" y="209384"/>
                </a:lnTo>
                <a:lnTo>
                  <a:pt x="88887" y="213702"/>
                </a:lnTo>
                <a:lnTo>
                  <a:pt x="95719" y="217500"/>
                </a:lnTo>
                <a:lnTo>
                  <a:pt x="100012" y="216268"/>
                </a:lnTo>
                <a:lnTo>
                  <a:pt x="101904" y="212826"/>
                </a:lnTo>
                <a:lnTo>
                  <a:pt x="109918" y="201549"/>
                </a:lnTo>
                <a:lnTo>
                  <a:pt x="120916" y="191693"/>
                </a:lnTo>
                <a:lnTo>
                  <a:pt x="134289" y="184696"/>
                </a:lnTo>
                <a:lnTo>
                  <a:pt x="149453" y="182041"/>
                </a:lnTo>
                <a:lnTo>
                  <a:pt x="182105" y="182041"/>
                </a:lnTo>
                <a:lnTo>
                  <a:pt x="186004" y="182041"/>
                </a:lnTo>
                <a:lnTo>
                  <a:pt x="189166" y="178866"/>
                </a:lnTo>
                <a:lnTo>
                  <a:pt x="189166" y="171018"/>
                </a:lnTo>
                <a:close/>
              </a:path>
              <a:path w="268604" h="269875">
                <a:moveTo>
                  <a:pt x="211886" y="113576"/>
                </a:moveTo>
                <a:lnTo>
                  <a:pt x="210223" y="105283"/>
                </a:lnTo>
                <a:lnTo>
                  <a:pt x="205689" y="98513"/>
                </a:lnTo>
                <a:lnTo>
                  <a:pt x="198945" y="93954"/>
                </a:lnTo>
                <a:lnTo>
                  <a:pt x="190703" y="92278"/>
                </a:lnTo>
                <a:lnTo>
                  <a:pt x="182448" y="93954"/>
                </a:lnTo>
                <a:lnTo>
                  <a:pt x="175717" y="98513"/>
                </a:lnTo>
                <a:lnTo>
                  <a:pt x="171170" y="105283"/>
                </a:lnTo>
                <a:lnTo>
                  <a:pt x="169506" y="113576"/>
                </a:lnTo>
                <a:lnTo>
                  <a:pt x="171170" y="121869"/>
                </a:lnTo>
                <a:lnTo>
                  <a:pt x="175717" y="128638"/>
                </a:lnTo>
                <a:lnTo>
                  <a:pt x="182448" y="133197"/>
                </a:lnTo>
                <a:lnTo>
                  <a:pt x="190703" y="134874"/>
                </a:lnTo>
                <a:lnTo>
                  <a:pt x="198945" y="133197"/>
                </a:lnTo>
                <a:lnTo>
                  <a:pt x="205689" y="128638"/>
                </a:lnTo>
                <a:lnTo>
                  <a:pt x="210223" y="121869"/>
                </a:lnTo>
                <a:lnTo>
                  <a:pt x="211886" y="113576"/>
                </a:lnTo>
                <a:close/>
              </a:path>
              <a:path w="268604" h="269875">
                <a:moveTo>
                  <a:pt x="268401" y="134874"/>
                </a:moveTo>
                <a:lnTo>
                  <a:pt x="261556" y="92240"/>
                </a:lnTo>
                <a:lnTo>
                  <a:pt x="254266" y="78079"/>
                </a:lnTo>
                <a:lnTo>
                  <a:pt x="254266" y="134874"/>
                </a:lnTo>
                <a:lnTo>
                  <a:pt x="244830" y="181851"/>
                </a:lnTo>
                <a:lnTo>
                  <a:pt x="219100" y="220205"/>
                </a:lnTo>
                <a:lnTo>
                  <a:pt x="180936" y="246062"/>
                </a:lnTo>
                <a:lnTo>
                  <a:pt x="134200" y="255549"/>
                </a:lnTo>
                <a:lnTo>
                  <a:pt x="87452" y="246062"/>
                </a:lnTo>
                <a:lnTo>
                  <a:pt x="49288" y="220205"/>
                </a:lnTo>
                <a:lnTo>
                  <a:pt x="23558" y="181851"/>
                </a:lnTo>
                <a:lnTo>
                  <a:pt x="14122" y="134874"/>
                </a:lnTo>
                <a:lnTo>
                  <a:pt x="23609" y="87909"/>
                </a:lnTo>
                <a:lnTo>
                  <a:pt x="49326" y="49580"/>
                </a:lnTo>
                <a:lnTo>
                  <a:pt x="87477" y="23723"/>
                </a:lnTo>
                <a:lnTo>
                  <a:pt x="134200" y="14198"/>
                </a:lnTo>
                <a:lnTo>
                  <a:pt x="180936" y="23685"/>
                </a:lnTo>
                <a:lnTo>
                  <a:pt x="219100" y="49542"/>
                </a:lnTo>
                <a:lnTo>
                  <a:pt x="244830" y="87922"/>
                </a:lnTo>
                <a:lnTo>
                  <a:pt x="254266" y="134874"/>
                </a:lnTo>
                <a:lnTo>
                  <a:pt x="254266" y="78079"/>
                </a:lnTo>
                <a:lnTo>
                  <a:pt x="213448" y="26022"/>
                </a:lnTo>
                <a:lnTo>
                  <a:pt x="176618" y="6883"/>
                </a:lnTo>
                <a:lnTo>
                  <a:pt x="134200" y="0"/>
                </a:lnTo>
                <a:lnTo>
                  <a:pt x="91782" y="6883"/>
                </a:lnTo>
                <a:lnTo>
                  <a:pt x="54940" y="26022"/>
                </a:lnTo>
                <a:lnTo>
                  <a:pt x="25895" y="55219"/>
                </a:lnTo>
                <a:lnTo>
                  <a:pt x="6832" y="92240"/>
                </a:lnTo>
                <a:lnTo>
                  <a:pt x="0" y="134874"/>
                </a:lnTo>
                <a:lnTo>
                  <a:pt x="6845" y="177507"/>
                </a:lnTo>
                <a:lnTo>
                  <a:pt x="25895" y="214528"/>
                </a:lnTo>
                <a:lnTo>
                  <a:pt x="54940" y="243725"/>
                </a:lnTo>
                <a:lnTo>
                  <a:pt x="91782" y="262864"/>
                </a:lnTo>
                <a:lnTo>
                  <a:pt x="134200" y="269748"/>
                </a:lnTo>
                <a:lnTo>
                  <a:pt x="176618" y="262864"/>
                </a:lnTo>
                <a:lnTo>
                  <a:pt x="190703" y="255549"/>
                </a:lnTo>
                <a:lnTo>
                  <a:pt x="213448" y="243725"/>
                </a:lnTo>
                <a:lnTo>
                  <a:pt x="242506" y="214528"/>
                </a:lnTo>
                <a:lnTo>
                  <a:pt x="261556" y="177507"/>
                </a:lnTo>
                <a:lnTo>
                  <a:pt x="268401" y="1348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94981" y="1560699"/>
            <a:ext cx="4352290" cy="12306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000" spc="-10" dirty="0">
                <a:latin typeface="Calibri"/>
                <a:cs typeface="Calibri"/>
              </a:rPr>
              <a:t>Very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fast,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simple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ts val="3170"/>
              </a:lnSpc>
              <a:spcBef>
                <a:spcPts val="85"/>
              </a:spcBef>
            </a:pPr>
            <a:r>
              <a:rPr sz="2000" dirty="0">
                <a:latin typeface="Calibri"/>
                <a:cs typeface="Calibri"/>
              </a:rPr>
              <a:t>Does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dynamics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account </a:t>
            </a:r>
            <a:r>
              <a:rPr sz="2000" dirty="0">
                <a:latin typeface="Calibri"/>
                <a:cs typeface="Calibri"/>
              </a:rPr>
              <a:t>Ignores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component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limitations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981" y="4076827"/>
            <a:ext cx="4554220" cy="1809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Calibri"/>
                <a:cs typeface="Calibri"/>
              </a:rPr>
              <a:t>Represents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dynamics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limitations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sub- </a:t>
            </a:r>
            <a:r>
              <a:rPr sz="2000" dirty="0">
                <a:latin typeface="Calibri"/>
                <a:cs typeface="Calibri"/>
              </a:rPr>
              <a:t>systems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internal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components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latin typeface="Calibri"/>
                <a:cs typeface="Calibri"/>
              </a:rPr>
              <a:t>Quite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complicated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build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marL="12700" marR="173355">
              <a:lnSpc>
                <a:spcPct val="131500"/>
              </a:lnSpc>
              <a:spcBef>
                <a:spcPts val="15"/>
              </a:spcBef>
            </a:pP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solver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often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fails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converge </a:t>
            </a:r>
            <a:r>
              <a:rPr sz="2000" spc="-25" dirty="0">
                <a:latin typeface="Calibri"/>
                <a:cs typeface="Calibri"/>
              </a:rPr>
              <a:t>Target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never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exactly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reached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44373" y="5218086"/>
            <a:ext cx="268605" cy="269875"/>
          </a:xfrm>
          <a:custGeom>
            <a:avLst/>
            <a:gdLst/>
            <a:ahLst/>
            <a:cxnLst/>
            <a:rect l="l" t="t" r="r" b="b"/>
            <a:pathLst>
              <a:path w="268604" h="269875">
                <a:moveTo>
                  <a:pt x="98882" y="113576"/>
                </a:moveTo>
                <a:lnTo>
                  <a:pt x="97218" y="105283"/>
                </a:lnTo>
                <a:lnTo>
                  <a:pt x="92671" y="98513"/>
                </a:lnTo>
                <a:lnTo>
                  <a:pt x="85940" y="93954"/>
                </a:lnTo>
                <a:lnTo>
                  <a:pt x="77685" y="92278"/>
                </a:lnTo>
                <a:lnTo>
                  <a:pt x="69443" y="93954"/>
                </a:lnTo>
                <a:lnTo>
                  <a:pt x="62712" y="98513"/>
                </a:lnTo>
                <a:lnTo>
                  <a:pt x="58166" y="105283"/>
                </a:lnTo>
                <a:lnTo>
                  <a:pt x="56502" y="113576"/>
                </a:lnTo>
                <a:lnTo>
                  <a:pt x="58166" y="121869"/>
                </a:lnTo>
                <a:lnTo>
                  <a:pt x="62712" y="128638"/>
                </a:lnTo>
                <a:lnTo>
                  <a:pt x="69443" y="133197"/>
                </a:lnTo>
                <a:lnTo>
                  <a:pt x="77685" y="134874"/>
                </a:lnTo>
                <a:lnTo>
                  <a:pt x="85940" y="133197"/>
                </a:lnTo>
                <a:lnTo>
                  <a:pt x="92671" y="128638"/>
                </a:lnTo>
                <a:lnTo>
                  <a:pt x="97218" y="121869"/>
                </a:lnTo>
                <a:lnTo>
                  <a:pt x="98882" y="113576"/>
                </a:lnTo>
                <a:close/>
              </a:path>
              <a:path w="268604" h="269875">
                <a:moveTo>
                  <a:pt x="189166" y="171018"/>
                </a:moveTo>
                <a:lnTo>
                  <a:pt x="186004" y="167843"/>
                </a:lnTo>
                <a:lnTo>
                  <a:pt x="149453" y="167843"/>
                </a:lnTo>
                <a:lnTo>
                  <a:pt x="112356" y="180301"/>
                </a:lnTo>
                <a:lnTo>
                  <a:pt x="87655" y="209384"/>
                </a:lnTo>
                <a:lnTo>
                  <a:pt x="88887" y="213702"/>
                </a:lnTo>
                <a:lnTo>
                  <a:pt x="95719" y="217500"/>
                </a:lnTo>
                <a:lnTo>
                  <a:pt x="100012" y="216268"/>
                </a:lnTo>
                <a:lnTo>
                  <a:pt x="101904" y="212826"/>
                </a:lnTo>
                <a:lnTo>
                  <a:pt x="109918" y="201549"/>
                </a:lnTo>
                <a:lnTo>
                  <a:pt x="120916" y="191693"/>
                </a:lnTo>
                <a:lnTo>
                  <a:pt x="134289" y="184696"/>
                </a:lnTo>
                <a:lnTo>
                  <a:pt x="149453" y="182041"/>
                </a:lnTo>
                <a:lnTo>
                  <a:pt x="182105" y="182041"/>
                </a:lnTo>
                <a:lnTo>
                  <a:pt x="186004" y="182041"/>
                </a:lnTo>
                <a:lnTo>
                  <a:pt x="189166" y="178866"/>
                </a:lnTo>
                <a:lnTo>
                  <a:pt x="189166" y="171018"/>
                </a:lnTo>
                <a:close/>
              </a:path>
              <a:path w="268604" h="269875">
                <a:moveTo>
                  <a:pt x="211886" y="113576"/>
                </a:moveTo>
                <a:lnTo>
                  <a:pt x="210223" y="105283"/>
                </a:lnTo>
                <a:lnTo>
                  <a:pt x="205689" y="98513"/>
                </a:lnTo>
                <a:lnTo>
                  <a:pt x="198945" y="93954"/>
                </a:lnTo>
                <a:lnTo>
                  <a:pt x="190703" y="92278"/>
                </a:lnTo>
                <a:lnTo>
                  <a:pt x="182448" y="93954"/>
                </a:lnTo>
                <a:lnTo>
                  <a:pt x="175717" y="98513"/>
                </a:lnTo>
                <a:lnTo>
                  <a:pt x="171170" y="105283"/>
                </a:lnTo>
                <a:lnTo>
                  <a:pt x="169506" y="113576"/>
                </a:lnTo>
                <a:lnTo>
                  <a:pt x="171170" y="121869"/>
                </a:lnTo>
                <a:lnTo>
                  <a:pt x="175717" y="128638"/>
                </a:lnTo>
                <a:lnTo>
                  <a:pt x="182448" y="133197"/>
                </a:lnTo>
                <a:lnTo>
                  <a:pt x="190703" y="134874"/>
                </a:lnTo>
                <a:lnTo>
                  <a:pt x="198945" y="133197"/>
                </a:lnTo>
                <a:lnTo>
                  <a:pt x="205689" y="128638"/>
                </a:lnTo>
                <a:lnTo>
                  <a:pt x="210223" y="121869"/>
                </a:lnTo>
                <a:lnTo>
                  <a:pt x="211886" y="113576"/>
                </a:lnTo>
                <a:close/>
              </a:path>
              <a:path w="268604" h="269875">
                <a:moveTo>
                  <a:pt x="268401" y="134874"/>
                </a:moveTo>
                <a:lnTo>
                  <a:pt x="261556" y="92240"/>
                </a:lnTo>
                <a:lnTo>
                  <a:pt x="254266" y="78079"/>
                </a:lnTo>
                <a:lnTo>
                  <a:pt x="254266" y="134874"/>
                </a:lnTo>
                <a:lnTo>
                  <a:pt x="244830" y="181851"/>
                </a:lnTo>
                <a:lnTo>
                  <a:pt x="219100" y="220205"/>
                </a:lnTo>
                <a:lnTo>
                  <a:pt x="180936" y="246062"/>
                </a:lnTo>
                <a:lnTo>
                  <a:pt x="134200" y="255549"/>
                </a:lnTo>
                <a:lnTo>
                  <a:pt x="87452" y="246062"/>
                </a:lnTo>
                <a:lnTo>
                  <a:pt x="49288" y="220205"/>
                </a:lnTo>
                <a:lnTo>
                  <a:pt x="23558" y="181851"/>
                </a:lnTo>
                <a:lnTo>
                  <a:pt x="14122" y="134874"/>
                </a:lnTo>
                <a:lnTo>
                  <a:pt x="23609" y="87909"/>
                </a:lnTo>
                <a:lnTo>
                  <a:pt x="49326" y="49580"/>
                </a:lnTo>
                <a:lnTo>
                  <a:pt x="87477" y="23723"/>
                </a:lnTo>
                <a:lnTo>
                  <a:pt x="134200" y="14198"/>
                </a:lnTo>
                <a:lnTo>
                  <a:pt x="180936" y="23685"/>
                </a:lnTo>
                <a:lnTo>
                  <a:pt x="219100" y="49542"/>
                </a:lnTo>
                <a:lnTo>
                  <a:pt x="244830" y="87922"/>
                </a:lnTo>
                <a:lnTo>
                  <a:pt x="254266" y="134874"/>
                </a:lnTo>
                <a:lnTo>
                  <a:pt x="254266" y="78079"/>
                </a:lnTo>
                <a:lnTo>
                  <a:pt x="213448" y="26022"/>
                </a:lnTo>
                <a:lnTo>
                  <a:pt x="176618" y="6883"/>
                </a:lnTo>
                <a:lnTo>
                  <a:pt x="134200" y="0"/>
                </a:lnTo>
                <a:lnTo>
                  <a:pt x="91782" y="6883"/>
                </a:lnTo>
                <a:lnTo>
                  <a:pt x="54940" y="26022"/>
                </a:lnTo>
                <a:lnTo>
                  <a:pt x="25895" y="55219"/>
                </a:lnTo>
                <a:lnTo>
                  <a:pt x="6832" y="92240"/>
                </a:lnTo>
                <a:lnTo>
                  <a:pt x="0" y="134874"/>
                </a:lnTo>
                <a:lnTo>
                  <a:pt x="6845" y="177507"/>
                </a:lnTo>
                <a:lnTo>
                  <a:pt x="25895" y="214528"/>
                </a:lnTo>
                <a:lnTo>
                  <a:pt x="54940" y="243725"/>
                </a:lnTo>
                <a:lnTo>
                  <a:pt x="91782" y="262864"/>
                </a:lnTo>
                <a:lnTo>
                  <a:pt x="134200" y="269748"/>
                </a:lnTo>
                <a:lnTo>
                  <a:pt x="176618" y="262864"/>
                </a:lnTo>
                <a:lnTo>
                  <a:pt x="190703" y="255549"/>
                </a:lnTo>
                <a:lnTo>
                  <a:pt x="213448" y="243725"/>
                </a:lnTo>
                <a:lnTo>
                  <a:pt x="242506" y="214528"/>
                </a:lnTo>
                <a:lnTo>
                  <a:pt x="261556" y="177507"/>
                </a:lnTo>
                <a:lnTo>
                  <a:pt x="268401" y="1348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44373" y="5631091"/>
            <a:ext cx="268605" cy="269875"/>
          </a:xfrm>
          <a:custGeom>
            <a:avLst/>
            <a:gdLst/>
            <a:ahLst/>
            <a:cxnLst/>
            <a:rect l="l" t="t" r="r" b="b"/>
            <a:pathLst>
              <a:path w="268604" h="269875">
                <a:moveTo>
                  <a:pt x="98882" y="113576"/>
                </a:moveTo>
                <a:lnTo>
                  <a:pt x="97218" y="105283"/>
                </a:lnTo>
                <a:lnTo>
                  <a:pt x="92671" y="98513"/>
                </a:lnTo>
                <a:lnTo>
                  <a:pt x="85940" y="93954"/>
                </a:lnTo>
                <a:lnTo>
                  <a:pt x="77685" y="92278"/>
                </a:lnTo>
                <a:lnTo>
                  <a:pt x="69443" y="93954"/>
                </a:lnTo>
                <a:lnTo>
                  <a:pt x="62712" y="98513"/>
                </a:lnTo>
                <a:lnTo>
                  <a:pt x="58166" y="105283"/>
                </a:lnTo>
                <a:lnTo>
                  <a:pt x="56502" y="113576"/>
                </a:lnTo>
                <a:lnTo>
                  <a:pt x="58166" y="121869"/>
                </a:lnTo>
                <a:lnTo>
                  <a:pt x="62712" y="128638"/>
                </a:lnTo>
                <a:lnTo>
                  <a:pt x="69443" y="133197"/>
                </a:lnTo>
                <a:lnTo>
                  <a:pt x="77685" y="134874"/>
                </a:lnTo>
                <a:lnTo>
                  <a:pt x="85940" y="133197"/>
                </a:lnTo>
                <a:lnTo>
                  <a:pt x="92671" y="128638"/>
                </a:lnTo>
                <a:lnTo>
                  <a:pt x="97218" y="121869"/>
                </a:lnTo>
                <a:lnTo>
                  <a:pt x="98882" y="113576"/>
                </a:lnTo>
                <a:close/>
              </a:path>
              <a:path w="268604" h="269875">
                <a:moveTo>
                  <a:pt x="189166" y="171018"/>
                </a:moveTo>
                <a:lnTo>
                  <a:pt x="186004" y="167843"/>
                </a:lnTo>
                <a:lnTo>
                  <a:pt x="149453" y="167843"/>
                </a:lnTo>
                <a:lnTo>
                  <a:pt x="112356" y="180301"/>
                </a:lnTo>
                <a:lnTo>
                  <a:pt x="87655" y="209384"/>
                </a:lnTo>
                <a:lnTo>
                  <a:pt x="88887" y="213702"/>
                </a:lnTo>
                <a:lnTo>
                  <a:pt x="95719" y="217500"/>
                </a:lnTo>
                <a:lnTo>
                  <a:pt x="100012" y="216268"/>
                </a:lnTo>
                <a:lnTo>
                  <a:pt x="101904" y="212826"/>
                </a:lnTo>
                <a:lnTo>
                  <a:pt x="109918" y="201549"/>
                </a:lnTo>
                <a:lnTo>
                  <a:pt x="120916" y="191693"/>
                </a:lnTo>
                <a:lnTo>
                  <a:pt x="134289" y="184696"/>
                </a:lnTo>
                <a:lnTo>
                  <a:pt x="149453" y="182041"/>
                </a:lnTo>
                <a:lnTo>
                  <a:pt x="182105" y="182041"/>
                </a:lnTo>
                <a:lnTo>
                  <a:pt x="186004" y="182041"/>
                </a:lnTo>
                <a:lnTo>
                  <a:pt x="189166" y="178866"/>
                </a:lnTo>
                <a:lnTo>
                  <a:pt x="189166" y="171018"/>
                </a:lnTo>
                <a:close/>
              </a:path>
              <a:path w="268604" h="269875">
                <a:moveTo>
                  <a:pt x="211886" y="113576"/>
                </a:moveTo>
                <a:lnTo>
                  <a:pt x="210223" y="105283"/>
                </a:lnTo>
                <a:lnTo>
                  <a:pt x="205689" y="98513"/>
                </a:lnTo>
                <a:lnTo>
                  <a:pt x="198945" y="93954"/>
                </a:lnTo>
                <a:lnTo>
                  <a:pt x="190703" y="92278"/>
                </a:lnTo>
                <a:lnTo>
                  <a:pt x="182448" y="93954"/>
                </a:lnTo>
                <a:lnTo>
                  <a:pt x="175717" y="98513"/>
                </a:lnTo>
                <a:lnTo>
                  <a:pt x="171170" y="105283"/>
                </a:lnTo>
                <a:lnTo>
                  <a:pt x="169506" y="113576"/>
                </a:lnTo>
                <a:lnTo>
                  <a:pt x="171170" y="121869"/>
                </a:lnTo>
                <a:lnTo>
                  <a:pt x="175717" y="128638"/>
                </a:lnTo>
                <a:lnTo>
                  <a:pt x="182448" y="133197"/>
                </a:lnTo>
                <a:lnTo>
                  <a:pt x="190703" y="134874"/>
                </a:lnTo>
                <a:lnTo>
                  <a:pt x="198945" y="133197"/>
                </a:lnTo>
                <a:lnTo>
                  <a:pt x="205689" y="128638"/>
                </a:lnTo>
                <a:lnTo>
                  <a:pt x="210223" y="121869"/>
                </a:lnTo>
                <a:lnTo>
                  <a:pt x="211886" y="113576"/>
                </a:lnTo>
                <a:close/>
              </a:path>
              <a:path w="268604" h="269875">
                <a:moveTo>
                  <a:pt x="268401" y="134874"/>
                </a:moveTo>
                <a:lnTo>
                  <a:pt x="261556" y="92240"/>
                </a:lnTo>
                <a:lnTo>
                  <a:pt x="254266" y="78079"/>
                </a:lnTo>
                <a:lnTo>
                  <a:pt x="254266" y="134874"/>
                </a:lnTo>
                <a:lnTo>
                  <a:pt x="244830" y="181851"/>
                </a:lnTo>
                <a:lnTo>
                  <a:pt x="219100" y="220205"/>
                </a:lnTo>
                <a:lnTo>
                  <a:pt x="180936" y="246062"/>
                </a:lnTo>
                <a:lnTo>
                  <a:pt x="134200" y="255549"/>
                </a:lnTo>
                <a:lnTo>
                  <a:pt x="87452" y="246062"/>
                </a:lnTo>
                <a:lnTo>
                  <a:pt x="49288" y="220205"/>
                </a:lnTo>
                <a:lnTo>
                  <a:pt x="23558" y="181851"/>
                </a:lnTo>
                <a:lnTo>
                  <a:pt x="14122" y="134874"/>
                </a:lnTo>
                <a:lnTo>
                  <a:pt x="23609" y="87909"/>
                </a:lnTo>
                <a:lnTo>
                  <a:pt x="49326" y="49580"/>
                </a:lnTo>
                <a:lnTo>
                  <a:pt x="87477" y="23723"/>
                </a:lnTo>
                <a:lnTo>
                  <a:pt x="134200" y="14198"/>
                </a:lnTo>
                <a:lnTo>
                  <a:pt x="180936" y="23685"/>
                </a:lnTo>
                <a:lnTo>
                  <a:pt x="219100" y="49542"/>
                </a:lnTo>
                <a:lnTo>
                  <a:pt x="244830" y="87922"/>
                </a:lnTo>
                <a:lnTo>
                  <a:pt x="254266" y="134874"/>
                </a:lnTo>
                <a:lnTo>
                  <a:pt x="254266" y="78079"/>
                </a:lnTo>
                <a:lnTo>
                  <a:pt x="213448" y="26022"/>
                </a:lnTo>
                <a:lnTo>
                  <a:pt x="176618" y="6883"/>
                </a:lnTo>
                <a:lnTo>
                  <a:pt x="134200" y="0"/>
                </a:lnTo>
                <a:lnTo>
                  <a:pt x="91782" y="6883"/>
                </a:lnTo>
                <a:lnTo>
                  <a:pt x="54940" y="26022"/>
                </a:lnTo>
                <a:lnTo>
                  <a:pt x="25895" y="55219"/>
                </a:lnTo>
                <a:lnTo>
                  <a:pt x="6832" y="92240"/>
                </a:lnTo>
                <a:lnTo>
                  <a:pt x="0" y="134874"/>
                </a:lnTo>
                <a:lnTo>
                  <a:pt x="6845" y="177507"/>
                </a:lnTo>
                <a:lnTo>
                  <a:pt x="25895" y="214528"/>
                </a:lnTo>
                <a:lnTo>
                  <a:pt x="54940" y="243725"/>
                </a:lnTo>
                <a:lnTo>
                  <a:pt x="91782" y="262864"/>
                </a:lnTo>
                <a:lnTo>
                  <a:pt x="134200" y="269748"/>
                </a:lnTo>
                <a:lnTo>
                  <a:pt x="176618" y="262864"/>
                </a:lnTo>
                <a:lnTo>
                  <a:pt x="190703" y="255549"/>
                </a:lnTo>
                <a:lnTo>
                  <a:pt x="213448" y="243725"/>
                </a:lnTo>
                <a:lnTo>
                  <a:pt x="242506" y="214528"/>
                </a:lnTo>
                <a:lnTo>
                  <a:pt x="261556" y="177507"/>
                </a:lnTo>
                <a:lnTo>
                  <a:pt x="268401" y="1348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13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996CE1E0-087F-C8CB-B7A4-A01B0D504F75}"/>
              </a:ext>
            </a:extLst>
          </p:cNvPr>
          <p:cNvSpPr/>
          <p:nvPr/>
        </p:nvSpPr>
        <p:spPr>
          <a:xfrm>
            <a:off x="6644346" y="2573050"/>
            <a:ext cx="268605" cy="269875"/>
          </a:xfrm>
          <a:custGeom>
            <a:avLst/>
            <a:gdLst/>
            <a:ahLst/>
            <a:cxnLst/>
            <a:rect l="l" t="t" r="r" b="b"/>
            <a:pathLst>
              <a:path w="268604" h="269875">
                <a:moveTo>
                  <a:pt x="98882" y="113576"/>
                </a:moveTo>
                <a:lnTo>
                  <a:pt x="97218" y="105283"/>
                </a:lnTo>
                <a:lnTo>
                  <a:pt x="92671" y="98513"/>
                </a:lnTo>
                <a:lnTo>
                  <a:pt x="85940" y="93954"/>
                </a:lnTo>
                <a:lnTo>
                  <a:pt x="77685" y="92278"/>
                </a:lnTo>
                <a:lnTo>
                  <a:pt x="69443" y="93954"/>
                </a:lnTo>
                <a:lnTo>
                  <a:pt x="62712" y="98513"/>
                </a:lnTo>
                <a:lnTo>
                  <a:pt x="58166" y="105283"/>
                </a:lnTo>
                <a:lnTo>
                  <a:pt x="56502" y="113576"/>
                </a:lnTo>
                <a:lnTo>
                  <a:pt x="58166" y="121869"/>
                </a:lnTo>
                <a:lnTo>
                  <a:pt x="62712" y="128638"/>
                </a:lnTo>
                <a:lnTo>
                  <a:pt x="69443" y="133197"/>
                </a:lnTo>
                <a:lnTo>
                  <a:pt x="77685" y="134874"/>
                </a:lnTo>
                <a:lnTo>
                  <a:pt x="85940" y="133197"/>
                </a:lnTo>
                <a:lnTo>
                  <a:pt x="92671" y="128638"/>
                </a:lnTo>
                <a:lnTo>
                  <a:pt x="97218" y="121869"/>
                </a:lnTo>
                <a:lnTo>
                  <a:pt x="98882" y="113576"/>
                </a:lnTo>
                <a:close/>
              </a:path>
              <a:path w="268604" h="269875">
                <a:moveTo>
                  <a:pt x="189166" y="171018"/>
                </a:moveTo>
                <a:lnTo>
                  <a:pt x="186004" y="167843"/>
                </a:lnTo>
                <a:lnTo>
                  <a:pt x="149453" y="167843"/>
                </a:lnTo>
                <a:lnTo>
                  <a:pt x="112356" y="180301"/>
                </a:lnTo>
                <a:lnTo>
                  <a:pt x="87655" y="209384"/>
                </a:lnTo>
                <a:lnTo>
                  <a:pt x="88887" y="213702"/>
                </a:lnTo>
                <a:lnTo>
                  <a:pt x="95719" y="217500"/>
                </a:lnTo>
                <a:lnTo>
                  <a:pt x="100012" y="216268"/>
                </a:lnTo>
                <a:lnTo>
                  <a:pt x="101904" y="212826"/>
                </a:lnTo>
                <a:lnTo>
                  <a:pt x="109918" y="201549"/>
                </a:lnTo>
                <a:lnTo>
                  <a:pt x="120916" y="191693"/>
                </a:lnTo>
                <a:lnTo>
                  <a:pt x="134289" y="184696"/>
                </a:lnTo>
                <a:lnTo>
                  <a:pt x="149453" y="182041"/>
                </a:lnTo>
                <a:lnTo>
                  <a:pt x="182105" y="182041"/>
                </a:lnTo>
                <a:lnTo>
                  <a:pt x="186004" y="182041"/>
                </a:lnTo>
                <a:lnTo>
                  <a:pt x="189166" y="178866"/>
                </a:lnTo>
                <a:lnTo>
                  <a:pt x="189166" y="171018"/>
                </a:lnTo>
                <a:close/>
              </a:path>
              <a:path w="268604" h="269875">
                <a:moveTo>
                  <a:pt x="211886" y="113576"/>
                </a:moveTo>
                <a:lnTo>
                  <a:pt x="210223" y="105283"/>
                </a:lnTo>
                <a:lnTo>
                  <a:pt x="205689" y="98513"/>
                </a:lnTo>
                <a:lnTo>
                  <a:pt x="198945" y="93954"/>
                </a:lnTo>
                <a:lnTo>
                  <a:pt x="190703" y="92278"/>
                </a:lnTo>
                <a:lnTo>
                  <a:pt x="182448" y="93954"/>
                </a:lnTo>
                <a:lnTo>
                  <a:pt x="175717" y="98513"/>
                </a:lnTo>
                <a:lnTo>
                  <a:pt x="171170" y="105283"/>
                </a:lnTo>
                <a:lnTo>
                  <a:pt x="169506" y="113576"/>
                </a:lnTo>
                <a:lnTo>
                  <a:pt x="171170" y="121869"/>
                </a:lnTo>
                <a:lnTo>
                  <a:pt x="175717" y="128638"/>
                </a:lnTo>
                <a:lnTo>
                  <a:pt x="182448" y="133197"/>
                </a:lnTo>
                <a:lnTo>
                  <a:pt x="190703" y="134874"/>
                </a:lnTo>
                <a:lnTo>
                  <a:pt x="198945" y="133197"/>
                </a:lnTo>
                <a:lnTo>
                  <a:pt x="205689" y="128638"/>
                </a:lnTo>
                <a:lnTo>
                  <a:pt x="210223" y="121869"/>
                </a:lnTo>
                <a:lnTo>
                  <a:pt x="211886" y="113576"/>
                </a:lnTo>
                <a:close/>
              </a:path>
              <a:path w="268604" h="269875">
                <a:moveTo>
                  <a:pt x="268401" y="134874"/>
                </a:moveTo>
                <a:lnTo>
                  <a:pt x="261556" y="92240"/>
                </a:lnTo>
                <a:lnTo>
                  <a:pt x="254266" y="78079"/>
                </a:lnTo>
                <a:lnTo>
                  <a:pt x="254266" y="134874"/>
                </a:lnTo>
                <a:lnTo>
                  <a:pt x="244830" y="181851"/>
                </a:lnTo>
                <a:lnTo>
                  <a:pt x="219100" y="220205"/>
                </a:lnTo>
                <a:lnTo>
                  <a:pt x="180936" y="246062"/>
                </a:lnTo>
                <a:lnTo>
                  <a:pt x="134200" y="255549"/>
                </a:lnTo>
                <a:lnTo>
                  <a:pt x="87452" y="246062"/>
                </a:lnTo>
                <a:lnTo>
                  <a:pt x="49288" y="220205"/>
                </a:lnTo>
                <a:lnTo>
                  <a:pt x="23558" y="181851"/>
                </a:lnTo>
                <a:lnTo>
                  <a:pt x="14122" y="134874"/>
                </a:lnTo>
                <a:lnTo>
                  <a:pt x="23609" y="87909"/>
                </a:lnTo>
                <a:lnTo>
                  <a:pt x="49326" y="49580"/>
                </a:lnTo>
                <a:lnTo>
                  <a:pt x="87477" y="23723"/>
                </a:lnTo>
                <a:lnTo>
                  <a:pt x="134200" y="14198"/>
                </a:lnTo>
                <a:lnTo>
                  <a:pt x="180936" y="23685"/>
                </a:lnTo>
                <a:lnTo>
                  <a:pt x="219100" y="49542"/>
                </a:lnTo>
                <a:lnTo>
                  <a:pt x="244830" y="87922"/>
                </a:lnTo>
                <a:lnTo>
                  <a:pt x="254266" y="134874"/>
                </a:lnTo>
                <a:lnTo>
                  <a:pt x="254266" y="78079"/>
                </a:lnTo>
                <a:lnTo>
                  <a:pt x="213448" y="26022"/>
                </a:lnTo>
                <a:lnTo>
                  <a:pt x="176618" y="6883"/>
                </a:lnTo>
                <a:lnTo>
                  <a:pt x="134200" y="0"/>
                </a:lnTo>
                <a:lnTo>
                  <a:pt x="91782" y="6883"/>
                </a:lnTo>
                <a:lnTo>
                  <a:pt x="54940" y="26022"/>
                </a:lnTo>
                <a:lnTo>
                  <a:pt x="25895" y="55219"/>
                </a:lnTo>
                <a:lnTo>
                  <a:pt x="6832" y="92240"/>
                </a:lnTo>
                <a:lnTo>
                  <a:pt x="0" y="134874"/>
                </a:lnTo>
                <a:lnTo>
                  <a:pt x="6845" y="177507"/>
                </a:lnTo>
                <a:lnTo>
                  <a:pt x="25895" y="214528"/>
                </a:lnTo>
                <a:lnTo>
                  <a:pt x="54940" y="243725"/>
                </a:lnTo>
                <a:lnTo>
                  <a:pt x="91782" y="262864"/>
                </a:lnTo>
                <a:lnTo>
                  <a:pt x="134200" y="269748"/>
                </a:lnTo>
                <a:lnTo>
                  <a:pt x="176618" y="262864"/>
                </a:lnTo>
                <a:lnTo>
                  <a:pt x="190703" y="255549"/>
                </a:lnTo>
                <a:lnTo>
                  <a:pt x="213448" y="243725"/>
                </a:lnTo>
                <a:lnTo>
                  <a:pt x="242506" y="214528"/>
                </a:lnTo>
                <a:lnTo>
                  <a:pt x="261556" y="177507"/>
                </a:lnTo>
                <a:lnTo>
                  <a:pt x="268401" y="1348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95D84B71-CC32-3059-D8E1-152F60C13E32}"/>
              </a:ext>
            </a:extLst>
          </p:cNvPr>
          <p:cNvSpPr/>
          <p:nvPr/>
        </p:nvSpPr>
        <p:spPr>
          <a:xfrm>
            <a:off x="6626107" y="4148218"/>
            <a:ext cx="268605" cy="269875"/>
          </a:xfrm>
          <a:custGeom>
            <a:avLst/>
            <a:gdLst/>
            <a:ahLst/>
            <a:cxnLst/>
            <a:rect l="l" t="t" r="r" b="b"/>
            <a:pathLst>
              <a:path w="268604" h="269875">
                <a:moveTo>
                  <a:pt x="98882" y="113576"/>
                </a:moveTo>
                <a:lnTo>
                  <a:pt x="97218" y="105295"/>
                </a:lnTo>
                <a:lnTo>
                  <a:pt x="92671" y="98526"/>
                </a:lnTo>
                <a:lnTo>
                  <a:pt x="85940" y="93954"/>
                </a:lnTo>
                <a:lnTo>
                  <a:pt x="77698" y="92278"/>
                </a:lnTo>
                <a:lnTo>
                  <a:pt x="69443" y="93954"/>
                </a:lnTo>
                <a:lnTo>
                  <a:pt x="62712" y="98526"/>
                </a:lnTo>
                <a:lnTo>
                  <a:pt x="58166" y="105295"/>
                </a:lnTo>
                <a:lnTo>
                  <a:pt x="56502" y="113576"/>
                </a:lnTo>
                <a:lnTo>
                  <a:pt x="58166" y="121869"/>
                </a:lnTo>
                <a:lnTo>
                  <a:pt x="62712" y="128638"/>
                </a:lnTo>
                <a:lnTo>
                  <a:pt x="69443" y="133197"/>
                </a:lnTo>
                <a:lnTo>
                  <a:pt x="77698" y="134874"/>
                </a:lnTo>
                <a:lnTo>
                  <a:pt x="85940" y="133197"/>
                </a:lnTo>
                <a:lnTo>
                  <a:pt x="92684" y="128638"/>
                </a:lnTo>
                <a:lnTo>
                  <a:pt x="97218" y="121869"/>
                </a:lnTo>
                <a:lnTo>
                  <a:pt x="98882" y="113576"/>
                </a:lnTo>
                <a:close/>
              </a:path>
              <a:path w="268604" h="269875">
                <a:moveTo>
                  <a:pt x="205536" y="184213"/>
                </a:moveTo>
                <a:lnTo>
                  <a:pt x="202361" y="181013"/>
                </a:lnTo>
                <a:lnTo>
                  <a:pt x="198475" y="181013"/>
                </a:lnTo>
                <a:lnTo>
                  <a:pt x="195999" y="181013"/>
                </a:lnTo>
                <a:lnTo>
                  <a:pt x="193878" y="182079"/>
                </a:lnTo>
                <a:lnTo>
                  <a:pt x="192824" y="183857"/>
                </a:lnTo>
                <a:lnTo>
                  <a:pt x="181381" y="195834"/>
                </a:lnTo>
                <a:lnTo>
                  <a:pt x="167487" y="204876"/>
                </a:lnTo>
                <a:lnTo>
                  <a:pt x="151599" y="210604"/>
                </a:lnTo>
                <a:lnTo>
                  <a:pt x="134200" y="212598"/>
                </a:lnTo>
                <a:lnTo>
                  <a:pt x="116840" y="210604"/>
                </a:lnTo>
                <a:lnTo>
                  <a:pt x="101053" y="204876"/>
                </a:lnTo>
                <a:lnTo>
                  <a:pt x="87172" y="195834"/>
                </a:lnTo>
                <a:lnTo>
                  <a:pt x="75577" y="183857"/>
                </a:lnTo>
                <a:lnTo>
                  <a:pt x="74168" y="182079"/>
                </a:lnTo>
                <a:lnTo>
                  <a:pt x="72047" y="181013"/>
                </a:lnTo>
                <a:lnTo>
                  <a:pt x="66040" y="181013"/>
                </a:lnTo>
                <a:lnTo>
                  <a:pt x="62865" y="184213"/>
                </a:lnTo>
                <a:lnTo>
                  <a:pt x="62865" y="189534"/>
                </a:lnTo>
                <a:lnTo>
                  <a:pt x="63220" y="190957"/>
                </a:lnTo>
                <a:lnTo>
                  <a:pt x="94602" y="217754"/>
                </a:lnTo>
                <a:lnTo>
                  <a:pt x="134200" y="227152"/>
                </a:lnTo>
                <a:lnTo>
                  <a:pt x="154914" y="224713"/>
                </a:lnTo>
                <a:lnTo>
                  <a:pt x="173799" y="217754"/>
                </a:lnTo>
                <a:lnTo>
                  <a:pt x="190373" y="206794"/>
                </a:lnTo>
                <a:lnTo>
                  <a:pt x="204127" y="192366"/>
                </a:lnTo>
                <a:lnTo>
                  <a:pt x="205536" y="189890"/>
                </a:lnTo>
                <a:lnTo>
                  <a:pt x="205536" y="184213"/>
                </a:lnTo>
                <a:close/>
              </a:path>
              <a:path w="268604" h="269875">
                <a:moveTo>
                  <a:pt x="211899" y="113576"/>
                </a:moveTo>
                <a:lnTo>
                  <a:pt x="210223" y="105295"/>
                </a:lnTo>
                <a:lnTo>
                  <a:pt x="205689" y="98526"/>
                </a:lnTo>
                <a:lnTo>
                  <a:pt x="198945" y="93954"/>
                </a:lnTo>
                <a:lnTo>
                  <a:pt x="190703" y="92278"/>
                </a:lnTo>
                <a:lnTo>
                  <a:pt x="182460" y="93954"/>
                </a:lnTo>
                <a:lnTo>
                  <a:pt x="175717" y="98526"/>
                </a:lnTo>
                <a:lnTo>
                  <a:pt x="171183" y="105295"/>
                </a:lnTo>
                <a:lnTo>
                  <a:pt x="169519" y="113576"/>
                </a:lnTo>
                <a:lnTo>
                  <a:pt x="171183" y="121869"/>
                </a:lnTo>
                <a:lnTo>
                  <a:pt x="175717" y="128638"/>
                </a:lnTo>
                <a:lnTo>
                  <a:pt x="182460" y="133197"/>
                </a:lnTo>
                <a:lnTo>
                  <a:pt x="190703" y="134874"/>
                </a:lnTo>
                <a:lnTo>
                  <a:pt x="198945" y="133197"/>
                </a:lnTo>
                <a:lnTo>
                  <a:pt x="205689" y="128638"/>
                </a:lnTo>
                <a:lnTo>
                  <a:pt x="210223" y="121869"/>
                </a:lnTo>
                <a:lnTo>
                  <a:pt x="211899" y="113576"/>
                </a:lnTo>
                <a:close/>
              </a:path>
              <a:path w="268604" h="269875">
                <a:moveTo>
                  <a:pt x="268401" y="134874"/>
                </a:moveTo>
                <a:lnTo>
                  <a:pt x="261556" y="92227"/>
                </a:lnTo>
                <a:lnTo>
                  <a:pt x="254266" y="78054"/>
                </a:lnTo>
                <a:lnTo>
                  <a:pt x="254266" y="134874"/>
                </a:lnTo>
                <a:lnTo>
                  <a:pt x="244792" y="181724"/>
                </a:lnTo>
                <a:lnTo>
                  <a:pt x="218998" y="220103"/>
                </a:lnTo>
                <a:lnTo>
                  <a:pt x="180822" y="246024"/>
                </a:lnTo>
                <a:lnTo>
                  <a:pt x="134200" y="255549"/>
                </a:lnTo>
                <a:lnTo>
                  <a:pt x="87579" y="246024"/>
                </a:lnTo>
                <a:lnTo>
                  <a:pt x="49403" y="220103"/>
                </a:lnTo>
                <a:lnTo>
                  <a:pt x="23596" y="181724"/>
                </a:lnTo>
                <a:lnTo>
                  <a:pt x="14122" y="134874"/>
                </a:lnTo>
                <a:lnTo>
                  <a:pt x="23596" y="88023"/>
                </a:lnTo>
                <a:lnTo>
                  <a:pt x="49403" y="49644"/>
                </a:lnTo>
                <a:lnTo>
                  <a:pt x="87579" y="23723"/>
                </a:lnTo>
                <a:lnTo>
                  <a:pt x="134200" y="14198"/>
                </a:lnTo>
                <a:lnTo>
                  <a:pt x="180822" y="23723"/>
                </a:lnTo>
                <a:lnTo>
                  <a:pt x="218998" y="49644"/>
                </a:lnTo>
                <a:lnTo>
                  <a:pt x="244792" y="88023"/>
                </a:lnTo>
                <a:lnTo>
                  <a:pt x="254266" y="134874"/>
                </a:lnTo>
                <a:lnTo>
                  <a:pt x="254266" y="78054"/>
                </a:lnTo>
                <a:lnTo>
                  <a:pt x="213474" y="26009"/>
                </a:lnTo>
                <a:lnTo>
                  <a:pt x="176631" y="6870"/>
                </a:lnTo>
                <a:lnTo>
                  <a:pt x="134200" y="0"/>
                </a:lnTo>
                <a:lnTo>
                  <a:pt x="91770" y="6870"/>
                </a:lnTo>
                <a:lnTo>
                  <a:pt x="54927" y="26009"/>
                </a:lnTo>
                <a:lnTo>
                  <a:pt x="25882" y="55206"/>
                </a:lnTo>
                <a:lnTo>
                  <a:pt x="6845" y="92227"/>
                </a:lnTo>
                <a:lnTo>
                  <a:pt x="0" y="134874"/>
                </a:lnTo>
                <a:lnTo>
                  <a:pt x="6845" y="177520"/>
                </a:lnTo>
                <a:lnTo>
                  <a:pt x="25882" y="214541"/>
                </a:lnTo>
                <a:lnTo>
                  <a:pt x="54927" y="243738"/>
                </a:lnTo>
                <a:lnTo>
                  <a:pt x="91770" y="262877"/>
                </a:lnTo>
                <a:lnTo>
                  <a:pt x="134200" y="269748"/>
                </a:lnTo>
                <a:lnTo>
                  <a:pt x="176631" y="262877"/>
                </a:lnTo>
                <a:lnTo>
                  <a:pt x="190741" y="255549"/>
                </a:lnTo>
                <a:lnTo>
                  <a:pt x="213474" y="243738"/>
                </a:lnTo>
                <a:lnTo>
                  <a:pt x="242519" y="214541"/>
                </a:lnTo>
                <a:lnTo>
                  <a:pt x="261556" y="177520"/>
                </a:lnTo>
                <a:lnTo>
                  <a:pt x="268401" y="13487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3638A603-2997-C094-4DD5-7FF98E348BC0}"/>
              </a:ext>
            </a:extLst>
          </p:cNvPr>
          <p:cNvSpPr/>
          <p:nvPr/>
        </p:nvSpPr>
        <p:spPr>
          <a:xfrm>
            <a:off x="6626107" y="4746227"/>
            <a:ext cx="268605" cy="269875"/>
          </a:xfrm>
          <a:custGeom>
            <a:avLst/>
            <a:gdLst/>
            <a:ahLst/>
            <a:cxnLst/>
            <a:rect l="l" t="t" r="r" b="b"/>
            <a:pathLst>
              <a:path w="268604" h="269875">
                <a:moveTo>
                  <a:pt x="98882" y="113576"/>
                </a:moveTo>
                <a:lnTo>
                  <a:pt x="97218" y="105283"/>
                </a:lnTo>
                <a:lnTo>
                  <a:pt x="92671" y="98513"/>
                </a:lnTo>
                <a:lnTo>
                  <a:pt x="85940" y="93954"/>
                </a:lnTo>
                <a:lnTo>
                  <a:pt x="77685" y="92278"/>
                </a:lnTo>
                <a:lnTo>
                  <a:pt x="69443" y="93954"/>
                </a:lnTo>
                <a:lnTo>
                  <a:pt x="62712" y="98513"/>
                </a:lnTo>
                <a:lnTo>
                  <a:pt x="58166" y="105283"/>
                </a:lnTo>
                <a:lnTo>
                  <a:pt x="56502" y="113576"/>
                </a:lnTo>
                <a:lnTo>
                  <a:pt x="58166" y="121869"/>
                </a:lnTo>
                <a:lnTo>
                  <a:pt x="62712" y="128638"/>
                </a:lnTo>
                <a:lnTo>
                  <a:pt x="69443" y="133197"/>
                </a:lnTo>
                <a:lnTo>
                  <a:pt x="77685" y="134874"/>
                </a:lnTo>
                <a:lnTo>
                  <a:pt x="85940" y="133197"/>
                </a:lnTo>
                <a:lnTo>
                  <a:pt x="92671" y="128638"/>
                </a:lnTo>
                <a:lnTo>
                  <a:pt x="97218" y="121869"/>
                </a:lnTo>
                <a:lnTo>
                  <a:pt x="98882" y="113576"/>
                </a:lnTo>
                <a:close/>
              </a:path>
              <a:path w="268604" h="269875">
                <a:moveTo>
                  <a:pt x="189166" y="171018"/>
                </a:moveTo>
                <a:lnTo>
                  <a:pt x="186004" y="167843"/>
                </a:lnTo>
                <a:lnTo>
                  <a:pt x="149453" y="167843"/>
                </a:lnTo>
                <a:lnTo>
                  <a:pt x="112356" y="180301"/>
                </a:lnTo>
                <a:lnTo>
                  <a:pt x="87655" y="209384"/>
                </a:lnTo>
                <a:lnTo>
                  <a:pt x="88887" y="213702"/>
                </a:lnTo>
                <a:lnTo>
                  <a:pt x="95719" y="217500"/>
                </a:lnTo>
                <a:lnTo>
                  <a:pt x="100012" y="216268"/>
                </a:lnTo>
                <a:lnTo>
                  <a:pt x="101904" y="212826"/>
                </a:lnTo>
                <a:lnTo>
                  <a:pt x="109918" y="201549"/>
                </a:lnTo>
                <a:lnTo>
                  <a:pt x="120916" y="191693"/>
                </a:lnTo>
                <a:lnTo>
                  <a:pt x="134289" y="184696"/>
                </a:lnTo>
                <a:lnTo>
                  <a:pt x="149453" y="182041"/>
                </a:lnTo>
                <a:lnTo>
                  <a:pt x="182105" y="182041"/>
                </a:lnTo>
                <a:lnTo>
                  <a:pt x="186004" y="182041"/>
                </a:lnTo>
                <a:lnTo>
                  <a:pt x="189166" y="178866"/>
                </a:lnTo>
                <a:lnTo>
                  <a:pt x="189166" y="171018"/>
                </a:lnTo>
                <a:close/>
              </a:path>
              <a:path w="268604" h="269875">
                <a:moveTo>
                  <a:pt x="211886" y="113576"/>
                </a:moveTo>
                <a:lnTo>
                  <a:pt x="210223" y="105283"/>
                </a:lnTo>
                <a:lnTo>
                  <a:pt x="205689" y="98513"/>
                </a:lnTo>
                <a:lnTo>
                  <a:pt x="198945" y="93954"/>
                </a:lnTo>
                <a:lnTo>
                  <a:pt x="190703" y="92278"/>
                </a:lnTo>
                <a:lnTo>
                  <a:pt x="182448" y="93954"/>
                </a:lnTo>
                <a:lnTo>
                  <a:pt x="175717" y="98513"/>
                </a:lnTo>
                <a:lnTo>
                  <a:pt x="171170" y="105283"/>
                </a:lnTo>
                <a:lnTo>
                  <a:pt x="169506" y="113576"/>
                </a:lnTo>
                <a:lnTo>
                  <a:pt x="171170" y="121869"/>
                </a:lnTo>
                <a:lnTo>
                  <a:pt x="175717" y="128638"/>
                </a:lnTo>
                <a:lnTo>
                  <a:pt x="182448" y="133197"/>
                </a:lnTo>
                <a:lnTo>
                  <a:pt x="190703" y="134874"/>
                </a:lnTo>
                <a:lnTo>
                  <a:pt x="198945" y="133197"/>
                </a:lnTo>
                <a:lnTo>
                  <a:pt x="205689" y="128638"/>
                </a:lnTo>
                <a:lnTo>
                  <a:pt x="210223" y="121869"/>
                </a:lnTo>
                <a:lnTo>
                  <a:pt x="211886" y="113576"/>
                </a:lnTo>
                <a:close/>
              </a:path>
              <a:path w="268604" h="269875">
                <a:moveTo>
                  <a:pt x="268401" y="134874"/>
                </a:moveTo>
                <a:lnTo>
                  <a:pt x="261556" y="92240"/>
                </a:lnTo>
                <a:lnTo>
                  <a:pt x="254266" y="78079"/>
                </a:lnTo>
                <a:lnTo>
                  <a:pt x="254266" y="134874"/>
                </a:lnTo>
                <a:lnTo>
                  <a:pt x="244830" y="181851"/>
                </a:lnTo>
                <a:lnTo>
                  <a:pt x="219100" y="220205"/>
                </a:lnTo>
                <a:lnTo>
                  <a:pt x="180936" y="246062"/>
                </a:lnTo>
                <a:lnTo>
                  <a:pt x="134200" y="255549"/>
                </a:lnTo>
                <a:lnTo>
                  <a:pt x="87452" y="246062"/>
                </a:lnTo>
                <a:lnTo>
                  <a:pt x="49288" y="220205"/>
                </a:lnTo>
                <a:lnTo>
                  <a:pt x="23558" y="181851"/>
                </a:lnTo>
                <a:lnTo>
                  <a:pt x="14122" y="134874"/>
                </a:lnTo>
                <a:lnTo>
                  <a:pt x="23609" y="87909"/>
                </a:lnTo>
                <a:lnTo>
                  <a:pt x="49326" y="49580"/>
                </a:lnTo>
                <a:lnTo>
                  <a:pt x="87477" y="23723"/>
                </a:lnTo>
                <a:lnTo>
                  <a:pt x="134200" y="14198"/>
                </a:lnTo>
                <a:lnTo>
                  <a:pt x="180936" y="23685"/>
                </a:lnTo>
                <a:lnTo>
                  <a:pt x="219100" y="49542"/>
                </a:lnTo>
                <a:lnTo>
                  <a:pt x="244830" y="87922"/>
                </a:lnTo>
                <a:lnTo>
                  <a:pt x="254266" y="134874"/>
                </a:lnTo>
                <a:lnTo>
                  <a:pt x="254266" y="78079"/>
                </a:lnTo>
                <a:lnTo>
                  <a:pt x="213448" y="26022"/>
                </a:lnTo>
                <a:lnTo>
                  <a:pt x="176618" y="6883"/>
                </a:lnTo>
                <a:lnTo>
                  <a:pt x="134200" y="0"/>
                </a:lnTo>
                <a:lnTo>
                  <a:pt x="91782" y="6883"/>
                </a:lnTo>
                <a:lnTo>
                  <a:pt x="54940" y="26022"/>
                </a:lnTo>
                <a:lnTo>
                  <a:pt x="25895" y="55219"/>
                </a:lnTo>
                <a:lnTo>
                  <a:pt x="6832" y="92240"/>
                </a:lnTo>
                <a:lnTo>
                  <a:pt x="0" y="134874"/>
                </a:lnTo>
                <a:lnTo>
                  <a:pt x="6845" y="177507"/>
                </a:lnTo>
                <a:lnTo>
                  <a:pt x="25895" y="214528"/>
                </a:lnTo>
                <a:lnTo>
                  <a:pt x="54940" y="243725"/>
                </a:lnTo>
                <a:lnTo>
                  <a:pt x="91782" y="262864"/>
                </a:lnTo>
                <a:lnTo>
                  <a:pt x="134200" y="269748"/>
                </a:lnTo>
                <a:lnTo>
                  <a:pt x="176618" y="262864"/>
                </a:lnTo>
                <a:lnTo>
                  <a:pt x="190703" y="255549"/>
                </a:lnTo>
                <a:lnTo>
                  <a:pt x="213448" y="243725"/>
                </a:lnTo>
                <a:lnTo>
                  <a:pt x="242506" y="214528"/>
                </a:lnTo>
                <a:lnTo>
                  <a:pt x="261556" y="177507"/>
                </a:lnTo>
                <a:lnTo>
                  <a:pt x="268401" y="13487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1353"/>
            <a:ext cx="4780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Model Based </a:t>
            </a:r>
            <a:r>
              <a:rPr spc="-40" dirty="0"/>
              <a:t>Toolkits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94982"/>
            <a:ext cx="5029835" cy="145351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before</a:t>
            </a:r>
            <a:r>
              <a:rPr sz="2400" spc="-25" dirty="0">
                <a:latin typeface="Calibri"/>
                <a:cs typeface="Calibri"/>
              </a:rPr>
              <a:t> in…</a:t>
            </a:r>
            <a:endParaRPr sz="2400">
              <a:latin typeface="Calibri"/>
              <a:cs typeface="Calibri"/>
            </a:endParaRPr>
          </a:p>
          <a:p>
            <a:pPr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Many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Theses…</a:t>
            </a:r>
            <a:endParaRPr sz="2000">
              <a:latin typeface="Calibri"/>
              <a:cs typeface="Calibri"/>
            </a:endParaRPr>
          </a:p>
          <a:p>
            <a:pPr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Thousands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Master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Theses…</a:t>
            </a:r>
            <a:endParaRPr sz="2000">
              <a:latin typeface="Calibri"/>
              <a:cs typeface="Calibri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25" dirty="0">
                <a:latin typeface="Calibri"/>
                <a:cs typeface="Calibri"/>
              </a:rPr>
              <a:t>(Tens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of?)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Thousands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research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papers…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466338"/>
            <a:ext cx="6587490" cy="18351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course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inspired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“QSS-</a:t>
            </a:r>
            <a:r>
              <a:rPr sz="2400" spc="-45" dirty="0">
                <a:latin typeface="Calibri"/>
                <a:cs typeface="Calibri"/>
              </a:rPr>
              <a:t>Toolbox”,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made </a:t>
            </a:r>
            <a:r>
              <a:rPr sz="2400" dirty="0">
                <a:latin typeface="Calibri"/>
                <a:cs typeface="Calibri"/>
                <a:hlinkClick r:id="rId2"/>
              </a:rPr>
              <a:t>openly</a:t>
            </a:r>
            <a:r>
              <a:rPr sz="2400" spc="-45" dirty="0">
                <a:latin typeface="Calibri"/>
                <a:cs typeface="Calibri"/>
                <a:hlinkClick r:id="rId2"/>
              </a:rPr>
              <a:t> </a:t>
            </a:r>
            <a:r>
              <a:rPr sz="2400" dirty="0">
                <a:latin typeface="Calibri"/>
                <a:cs typeface="Calibri"/>
                <a:hlinkClick r:id="rId2"/>
              </a:rPr>
              <a:t>available</a:t>
            </a:r>
            <a:r>
              <a:rPr sz="2400" spc="-40" dirty="0">
                <a:latin typeface="Calibri"/>
                <a:cs typeface="Calibri"/>
                <a:hlinkClick r:id="rId2"/>
              </a:rPr>
              <a:t> </a:t>
            </a:r>
            <a:r>
              <a:rPr sz="2400" dirty="0">
                <a:latin typeface="Calibri"/>
                <a:cs typeface="Calibri"/>
                <a:hlinkClick r:id="rId2"/>
              </a:rPr>
              <a:t>by</a:t>
            </a:r>
            <a:r>
              <a:rPr sz="2400" spc="-30" dirty="0">
                <a:latin typeface="Calibri"/>
                <a:cs typeface="Calibri"/>
                <a:hlinkClick r:id="rId2"/>
              </a:rPr>
              <a:t> </a:t>
            </a:r>
            <a:r>
              <a:rPr sz="2400" dirty="0">
                <a:latin typeface="Calibri"/>
                <a:cs typeface="Calibri"/>
                <a:hlinkClick r:id="rId2"/>
              </a:rPr>
              <a:t>ETH</a:t>
            </a:r>
            <a:r>
              <a:rPr sz="2400" spc="-20" dirty="0">
                <a:latin typeface="Calibri"/>
                <a:cs typeface="Calibri"/>
                <a:hlinkClick r:id="rId2"/>
              </a:rPr>
              <a:t> </a:t>
            </a:r>
            <a:r>
              <a:rPr sz="2400" dirty="0">
                <a:latin typeface="Calibri"/>
                <a:cs typeface="Calibri"/>
                <a:hlinkClick r:id="rId2"/>
              </a:rPr>
              <a:t>Zürich,</a:t>
            </a:r>
            <a:r>
              <a:rPr sz="2400" spc="-40" dirty="0"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Institute</a:t>
            </a:r>
            <a:r>
              <a:rPr sz="2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for</a:t>
            </a:r>
            <a:r>
              <a:rPr sz="2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Dynamic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Systems</a:t>
            </a:r>
            <a:r>
              <a:rPr sz="2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and</a:t>
            </a:r>
            <a:r>
              <a:rPr sz="2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Control</a:t>
            </a:r>
            <a:r>
              <a:rPr sz="2400" spc="-10" dirty="0">
                <a:solidFill>
                  <a:srgbClr val="212121"/>
                </a:solidFill>
                <a:latin typeface="Calibri"/>
                <a:cs typeface="Calibri"/>
                <a:hlinkClick r:id="rId2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  <a:spcBef>
                <a:spcPts val="675"/>
              </a:spcBef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https://idsc.ethz.ch/research-guzzella-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onder/downloads.html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971733" y="172165"/>
            <a:ext cx="3039110" cy="4464050"/>
            <a:chOff x="8971733" y="172165"/>
            <a:chExt cx="3039110" cy="44640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1733" y="172165"/>
              <a:ext cx="3038963" cy="4463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6379" y="336804"/>
              <a:ext cx="2723387" cy="414832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010268" y="4642230"/>
            <a:ext cx="297815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Optional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course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literature.</a:t>
            </a:r>
            <a:endParaRPr sz="1800">
              <a:latin typeface="Calibri"/>
              <a:cs typeface="Calibri"/>
            </a:endParaRPr>
          </a:p>
          <a:p>
            <a:pPr marL="12065" marR="5080" indent="-635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Available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download</a:t>
            </a:r>
            <a:r>
              <a:rPr sz="1800" spc="-10" dirty="0">
                <a:latin typeface="Calibri"/>
                <a:cs typeface="Calibri"/>
              </a:rPr>
              <a:t> through </a:t>
            </a:r>
            <a:r>
              <a:rPr sz="1800" dirty="0">
                <a:latin typeface="Calibri"/>
                <a:cs typeface="Calibri"/>
              </a:rPr>
              <a:t>HV Library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Springer: 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https://discover.hv.se/iii/encore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tabLst>
                <a:tab pos="1129030" algn="l"/>
              </a:tabLst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/record/C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	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Rb1260368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73440" y="429768"/>
            <a:ext cx="0" cy="5746750"/>
          </a:xfrm>
          <a:custGeom>
            <a:avLst/>
            <a:gdLst/>
            <a:ahLst/>
            <a:cxnLst/>
            <a:rect l="l" t="t" r="r" b="b"/>
            <a:pathLst>
              <a:path h="5746750">
                <a:moveTo>
                  <a:pt x="0" y="0"/>
                </a:moveTo>
                <a:lnTo>
                  <a:pt x="0" y="5746661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14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1353"/>
            <a:ext cx="15976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Matlab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86802"/>
            <a:ext cx="10154920" cy="510286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main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tools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this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course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lectures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assignments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are: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241300" algn="l"/>
              </a:tabLst>
            </a:pPr>
            <a:r>
              <a:rPr sz="1900" spc="-10" dirty="0">
                <a:latin typeface="Calibri"/>
                <a:cs typeface="Calibri"/>
              </a:rPr>
              <a:t>Mathworks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Matlab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Simulink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version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R2021a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1570"/>
              </a:spcBef>
            </a:pPr>
            <a:r>
              <a:rPr sz="2600" spc="-40" dirty="0">
                <a:latin typeface="Calibri"/>
                <a:cs typeface="Calibri"/>
              </a:rPr>
              <a:t>You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access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this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tool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three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ways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University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West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student:</a:t>
            </a:r>
            <a:endParaRPr sz="2600">
              <a:latin typeface="Calibri"/>
              <a:cs typeface="Calibri"/>
            </a:endParaRPr>
          </a:p>
          <a:p>
            <a:pPr marL="299720" indent="-254000">
              <a:lnSpc>
                <a:spcPct val="100000"/>
              </a:lnSpc>
              <a:spcBef>
                <a:spcPts val="1250"/>
              </a:spcBef>
              <a:buSzPct val="96153"/>
              <a:buAutoNum type="arabicPeriod"/>
              <a:tabLst>
                <a:tab pos="299720" algn="l"/>
              </a:tabLst>
            </a:pPr>
            <a:r>
              <a:rPr sz="2600" dirty="0">
                <a:latin typeface="Calibri"/>
                <a:cs typeface="Calibri"/>
              </a:rPr>
              <a:t>Install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Matlab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&amp;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Simulink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your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own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computer.</a:t>
            </a:r>
            <a:endParaRPr sz="26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812800" algn="l"/>
              </a:tabLst>
            </a:pPr>
            <a:r>
              <a:rPr sz="1700" dirty="0">
                <a:latin typeface="Calibri"/>
                <a:cs typeface="Calibri"/>
              </a:rPr>
              <a:t>See</a:t>
            </a:r>
            <a:r>
              <a:rPr sz="1700" spc="1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full</a:t>
            </a:r>
            <a:r>
              <a:rPr sz="1700" spc="1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guide:</a:t>
            </a:r>
            <a:r>
              <a:rPr sz="1700" spc="165" dirty="0">
                <a:latin typeface="Calibri"/>
                <a:cs typeface="Calibri"/>
              </a:rPr>
              <a:t> </a:t>
            </a:r>
            <a:r>
              <a:rPr sz="17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https://www.hv.se/en/student/it-</a:t>
            </a:r>
            <a:r>
              <a:rPr sz="17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services-and-</a:t>
            </a:r>
            <a:r>
              <a:rPr sz="17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support/available-</a:t>
            </a:r>
            <a:r>
              <a:rPr sz="17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software/matlab/</a:t>
            </a:r>
            <a:endParaRPr sz="1700">
              <a:latin typeface="Calibri"/>
              <a:cs typeface="Calibri"/>
            </a:endParaRPr>
          </a:p>
          <a:p>
            <a:pPr marL="299720" indent="-254000">
              <a:lnSpc>
                <a:spcPct val="100000"/>
              </a:lnSpc>
              <a:spcBef>
                <a:spcPts val="1055"/>
              </a:spcBef>
              <a:buSzPct val="96153"/>
              <a:buAutoNum type="arabicPeriod"/>
              <a:tabLst>
                <a:tab pos="299720" algn="l"/>
              </a:tabLst>
            </a:pPr>
            <a:r>
              <a:rPr sz="2600" dirty="0">
                <a:latin typeface="Calibri"/>
                <a:cs typeface="Calibri"/>
              </a:rPr>
              <a:t>Use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computer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access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HV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virtual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computer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room</a:t>
            </a:r>
            <a:endParaRPr sz="26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812800" algn="l"/>
              </a:tabLst>
            </a:pPr>
            <a:r>
              <a:rPr sz="1900" dirty="0">
                <a:latin typeface="Calibri"/>
                <a:cs typeface="Calibri"/>
              </a:rPr>
              <a:t>See</a:t>
            </a:r>
            <a:r>
              <a:rPr sz="1900" spc="10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full</a:t>
            </a:r>
            <a:r>
              <a:rPr sz="1900" spc="9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guide:</a:t>
            </a:r>
            <a:r>
              <a:rPr sz="1900" spc="140" dirty="0">
                <a:latin typeface="Calibri"/>
                <a:cs typeface="Calibri"/>
              </a:rPr>
              <a:t> </a:t>
            </a:r>
            <a:r>
              <a:rPr sz="19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https://www.hv.se/en/student/it-</a:t>
            </a:r>
            <a:r>
              <a:rPr sz="1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services-and-support/virtual-</a:t>
            </a:r>
            <a:r>
              <a:rPr sz="19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computer-</a:t>
            </a:r>
            <a:r>
              <a:rPr sz="1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rooms/</a:t>
            </a:r>
            <a:endParaRPr sz="19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812800" algn="l"/>
              </a:tabLst>
            </a:pPr>
            <a:r>
              <a:rPr sz="1900" dirty="0">
                <a:latin typeface="Calibri"/>
                <a:cs typeface="Calibri"/>
              </a:rPr>
              <a:t>All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softwares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pre-</a:t>
            </a:r>
            <a:r>
              <a:rPr sz="1900" spc="-10" dirty="0">
                <a:latin typeface="Calibri"/>
                <a:cs typeface="Calibri"/>
              </a:rPr>
              <a:t>installed</a:t>
            </a:r>
            <a:endParaRPr sz="1900">
              <a:latin typeface="Calibri"/>
              <a:cs typeface="Calibri"/>
            </a:endParaRPr>
          </a:p>
          <a:p>
            <a:pPr marL="299720" indent="-253365">
              <a:lnSpc>
                <a:spcPct val="100000"/>
              </a:lnSpc>
              <a:spcBef>
                <a:spcPts val="1100"/>
              </a:spcBef>
              <a:buSzPct val="96153"/>
              <a:buAutoNum type="arabicPeriod"/>
              <a:tabLst>
                <a:tab pos="299720" algn="l"/>
              </a:tabLst>
            </a:pPr>
            <a:r>
              <a:rPr sz="2600" dirty="0">
                <a:latin typeface="Calibri"/>
                <a:cs typeface="Calibri"/>
              </a:rPr>
              <a:t>Go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computer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room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log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your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HV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account</a:t>
            </a:r>
            <a:endParaRPr sz="2600">
              <a:latin typeface="Calibri"/>
              <a:cs typeface="Calibri"/>
            </a:endParaRPr>
          </a:p>
          <a:p>
            <a:pPr marL="963294" lvl="1" indent="-457200">
              <a:lnSpc>
                <a:spcPct val="100000"/>
              </a:lnSpc>
              <a:spcBef>
                <a:spcPts val="1095"/>
              </a:spcBef>
              <a:buFont typeface="Arial"/>
              <a:buChar char="•"/>
              <a:tabLst>
                <a:tab pos="963294" algn="l"/>
              </a:tabLst>
            </a:pPr>
            <a:r>
              <a:rPr sz="2000" dirty="0">
                <a:latin typeface="Calibri"/>
                <a:cs typeface="Calibri"/>
              </a:rPr>
              <a:t>All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softwares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pre-installed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0676" y="561848"/>
            <a:ext cx="1622163" cy="3162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10659" y="593293"/>
            <a:ext cx="842952" cy="168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42683" y="476382"/>
            <a:ext cx="1631526" cy="48589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15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1353"/>
            <a:ext cx="3310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Matlab</a:t>
            </a:r>
            <a:r>
              <a:rPr spc="-200" dirty="0"/>
              <a:t> </a:t>
            </a:r>
            <a:r>
              <a:rPr spc="-35" dirty="0"/>
              <a:t>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61058"/>
            <a:ext cx="9203055" cy="433451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US" sz="2400" spc="-10" dirty="0">
                <a:latin typeface="Calibri"/>
                <a:cs typeface="Calibri"/>
              </a:rPr>
              <a:t>The course contents are</a:t>
            </a:r>
            <a:r>
              <a:rPr lang="en-US" sz="2400" dirty="0">
                <a:latin typeface="Calibri"/>
                <a:cs typeface="Calibri"/>
              </a:rPr>
              <a:t> designed 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R2021a.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45"/>
              </a:spcBef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older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version,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might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minor </a:t>
            </a:r>
            <a:r>
              <a:rPr sz="2400" dirty="0">
                <a:latin typeface="Calibri"/>
                <a:cs typeface="Calibri"/>
              </a:rPr>
              <a:t>functional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differences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distributing.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R2021a,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issues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responsibility.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 dirty="0">
              <a:latin typeface="Calibri"/>
              <a:cs typeface="Calibri"/>
            </a:endParaRPr>
          </a:p>
          <a:p>
            <a:pPr marL="12700" marR="4342765">
              <a:lnSpc>
                <a:spcPts val="2590"/>
              </a:lnSpc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choose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Matlab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Simulink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own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computer(s),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25" dirty="0">
                <a:latin typeface="Calibri"/>
                <a:cs typeface="Calibri"/>
              </a:rPr>
              <a:t> be </a:t>
            </a:r>
            <a:r>
              <a:rPr sz="2400" dirty="0">
                <a:latin typeface="Calibri"/>
                <a:cs typeface="Calibri"/>
              </a:rPr>
              <a:t>enough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choose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toolboxes: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 marL="12700" marR="4636770">
              <a:lnSpc>
                <a:spcPts val="2160"/>
              </a:lnSpc>
              <a:spcBef>
                <a:spcPts val="169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basic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installation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requires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9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GB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storage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space.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8256" y="3372376"/>
            <a:ext cx="5550535" cy="3051810"/>
            <a:chOff x="6338256" y="3372376"/>
            <a:chExt cx="5550535" cy="30518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8256" y="3372376"/>
              <a:ext cx="5550526" cy="30515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6811" y="3531108"/>
              <a:ext cx="5053584" cy="25542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16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Basic</a:t>
            </a:r>
            <a:r>
              <a:rPr sz="6000" spc="-45" dirty="0"/>
              <a:t> </a:t>
            </a:r>
            <a:r>
              <a:rPr sz="6000" dirty="0"/>
              <a:t>vehicle</a:t>
            </a:r>
            <a:r>
              <a:rPr sz="6000" spc="-45" dirty="0"/>
              <a:t> </a:t>
            </a:r>
            <a:r>
              <a:rPr sz="6000" dirty="0"/>
              <a:t>dynamics</a:t>
            </a:r>
            <a:r>
              <a:rPr sz="6000" spc="-40" dirty="0"/>
              <a:t> </a:t>
            </a:r>
            <a:r>
              <a:rPr sz="6000" spc="-10" dirty="0"/>
              <a:t>theory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17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844" y="3936872"/>
            <a:ext cx="6224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Longitudinal</a:t>
            </a:r>
            <a:r>
              <a:rPr sz="24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vehicle</a:t>
            </a:r>
            <a:r>
              <a:rPr sz="24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dynamics</a:t>
            </a:r>
            <a:r>
              <a:rPr sz="24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bicycle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models.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35" dirty="0"/>
              <a:t> </a:t>
            </a:r>
            <a:r>
              <a:rPr dirty="0"/>
              <a:t>kinematic</a:t>
            </a:r>
            <a:r>
              <a:rPr spc="-40" dirty="0"/>
              <a:t> </a:t>
            </a:r>
            <a:r>
              <a:rPr dirty="0"/>
              <a:t>model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10" dirty="0"/>
              <a:t>select?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471" y="3454908"/>
            <a:ext cx="2305124" cy="22650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0272" y="5910173"/>
            <a:ext cx="22085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  <a:hlinkClick r:id="rId3"/>
              </a:rPr>
              <a:t>Image</a:t>
            </a:r>
            <a:r>
              <a:rPr sz="1000" spc="-20" dirty="0">
                <a:latin typeface="Calibri"/>
                <a:cs typeface="Calibri"/>
                <a:hlinkClick r:id="rId3"/>
              </a:rPr>
              <a:t> </a:t>
            </a:r>
            <a:r>
              <a:rPr sz="1000" spc="-10" dirty="0">
                <a:latin typeface="Calibri"/>
                <a:cs typeface="Calibri"/>
                <a:hlinkClick r:id="rId3"/>
              </a:rPr>
              <a:t>courtesy:</a:t>
            </a:r>
            <a:r>
              <a:rPr sz="1000" spc="-25" dirty="0">
                <a:latin typeface="Calibri"/>
                <a:cs typeface="Calibri"/>
                <a:hlinkClick r:id="rId3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Stochastic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Source</a:t>
            </a:r>
            <a:r>
              <a:rPr sz="10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Seeking</a:t>
            </a:r>
            <a:r>
              <a:rPr sz="1000" spc="-10" dirty="0">
                <a:latin typeface="Calibri"/>
                <a:cs typeface="Calibri"/>
                <a:hlinkClick r:id="rId3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by</a:t>
            </a:r>
            <a:r>
              <a:rPr sz="10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Mobile</a:t>
            </a:r>
            <a:r>
              <a:rPr sz="10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Robots,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Shun-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ichi</a:t>
            </a:r>
            <a:r>
              <a:rPr sz="10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Azuma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 et.al.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364" y="2359967"/>
            <a:ext cx="2508700" cy="9608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23491" y="1239392"/>
            <a:ext cx="45853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9645" algn="l"/>
              </a:tabLst>
            </a:pPr>
            <a:r>
              <a:rPr sz="3000" spc="-25" dirty="0">
                <a:solidFill>
                  <a:srgbClr val="4471C4"/>
                </a:solidFill>
                <a:latin typeface="Calibri"/>
                <a:cs typeface="Calibri"/>
              </a:rPr>
              <a:t>Car</a:t>
            </a:r>
            <a:r>
              <a:rPr sz="3000" dirty="0">
                <a:solidFill>
                  <a:srgbClr val="4471C4"/>
                </a:solidFill>
                <a:latin typeface="Calibri"/>
                <a:cs typeface="Calibri"/>
              </a:rPr>
              <a:t>	</a:t>
            </a:r>
            <a:r>
              <a:rPr sz="3000" spc="-10" dirty="0">
                <a:solidFill>
                  <a:srgbClr val="4471C4"/>
                </a:solidFill>
                <a:latin typeface="Calibri"/>
                <a:cs typeface="Calibri"/>
              </a:rPr>
              <a:t>Bicycle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6744" y="3461003"/>
            <a:ext cx="4007882" cy="199723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94886" y="5910173"/>
            <a:ext cx="36226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  <a:hlinkClick r:id="rId6"/>
              </a:rPr>
              <a:t>Image</a:t>
            </a:r>
            <a:r>
              <a:rPr sz="1000" spc="-5" dirty="0">
                <a:latin typeface="Calibri"/>
                <a:cs typeface="Calibri"/>
                <a:hlinkClick r:id="rId6"/>
              </a:rPr>
              <a:t> </a:t>
            </a:r>
            <a:r>
              <a:rPr sz="1000" spc="-10" dirty="0">
                <a:latin typeface="Calibri"/>
                <a:cs typeface="Calibri"/>
                <a:hlinkClick r:id="rId6"/>
              </a:rPr>
              <a:t>courtesy: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The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kinematic</a:t>
            </a:r>
            <a:r>
              <a:rPr sz="1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bicycle</a:t>
            </a:r>
            <a:r>
              <a:rPr sz="1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model: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A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consistent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model</a:t>
            </a:r>
            <a:r>
              <a:rPr sz="1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for</a:t>
            </a:r>
            <a:r>
              <a:rPr sz="1000" spc="-25" dirty="0">
                <a:latin typeface="Calibri"/>
                <a:cs typeface="Calibri"/>
                <a:hlinkClick r:id="rId6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planning</a:t>
            </a:r>
            <a:r>
              <a:rPr sz="10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feasible</a:t>
            </a:r>
            <a:r>
              <a:rPr sz="1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trajectories</a:t>
            </a:r>
            <a:r>
              <a:rPr sz="1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for</a:t>
            </a:r>
            <a:r>
              <a:rPr sz="10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autonomous</a:t>
            </a:r>
            <a:r>
              <a:rPr sz="10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vehicles?</a:t>
            </a:r>
            <a:r>
              <a:rPr sz="100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-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Polack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et.al.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68437" y="1764860"/>
            <a:ext cx="2159348" cy="15376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48724" y="3473653"/>
            <a:ext cx="3286156" cy="20635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603740" y="5915659"/>
            <a:ext cx="16141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  <a:hlinkClick r:id="rId9"/>
              </a:rPr>
              <a:t>Image </a:t>
            </a:r>
            <a:r>
              <a:rPr sz="1000" spc="-10" dirty="0">
                <a:latin typeface="Calibri"/>
                <a:cs typeface="Calibri"/>
                <a:hlinkClick r:id="rId9"/>
              </a:rPr>
              <a:t>courtesy:</a:t>
            </a:r>
            <a:r>
              <a:rPr sz="1000" dirty="0">
                <a:latin typeface="Calibri"/>
                <a:cs typeface="Calibri"/>
                <a:hlinkClick r:id="rId9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Unicycle</a:t>
            </a:r>
            <a:r>
              <a:rPr sz="1000" spc="-10" dirty="0">
                <a:latin typeface="Calibri"/>
                <a:cs typeface="Calibri"/>
                <a:hlinkClick r:id="rId9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Kinematic</a:t>
            </a:r>
            <a:r>
              <a:rPr sz="10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Model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-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Mathworks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905423" y="1924744"/>
            <a:ext cx="791989" cy="137446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481819" y="1239392"/>
            <a:ext cx="1722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4471C4"/>
                </a:solidFill>
                <a:latin typeface="Calibri"/>
                <a:cs typeface="Calibri"/>
              </a:rPr>
              <a:t>Monocycle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18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Monocycle</a:t>
            </a:r>
            <a:r>
              <a:rPr spc="-5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098" y="1636737"/>
            <a:ext cx="3986529" cy="245618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79120">
              <a:lnSpc>
                <a:spcPct val="100000"/>
              </a:lnSpc>
              <a:spcBef>
                <a:spcPts val="775"/>
              </a:spcBef>
            </a:pPr>
            <a:r>
              <a:rPr sz="2800" b="1" spc="-20" dirty="0">
                <a:solidFill>
                  <a:srgbClr val="6FAC46"/>
                </a:solidFill>
                <a:latin typeface="Calibri"/>
                <a:cs typeface="Calibri"/>
              </a:rPr>
              <a:t>Pros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Very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equations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No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non-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dynamics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3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Only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vehicle </a:t>
            </a:r>
            <a:r>
              <a:rPr sz="2800" spc="-20" dirty="0">
                <a:latin typeface="Calibri"/>
                <a:cs typeface="Calibri"/>
              </a:rPr>
              <a:t>parameters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needed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8" y="1697994"/>
            <a:ext cx="1810646" cy="314615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342797" y="1770963"/>
            <a:ext cx="534035" cy="467359"/>
          </a:xfrm>
          <a:custGeom>
            <a:avLst/>
            <a:gdLst/>
            <a:ahLst/>
            <a:cxnLst/>
            <a:rect l="l" t="t" r="r" b="b"/>
            <a:pathLst>
              <a:path w="534034" h="467360">
                <a:moveTo>
                  <a:pt x="126746" y="46723"/>
                </a:moveTo>
                <a:lnTo>
                  <a:pt x="124625" y="36334"/>
                </a:lnTo>
                <a:lnTo>
                  <a:pt x="118910" y="27863"/>
                </a:lnTo>
                <a:lnTo>
                  <a:pt x="110439" y="22136"/>
                </a:lnTo>
                <a:lnTo>
                  <a:pt x="100063" y="20015"/>
                </a:lnTo>
                <a:lnTo>
                  <a:pt x="0" y="20015"/>
                </a:lnTo>
                <a:lnTo>
                  <a:pt x="12" y="300342"/>
                </a:lnTo>
                <a:lnTo>
                  <a:pt x="100063" y="300342"/>
                </a:lnTo>
                <a:lnTo>
                  <a:pt x="110439" y="298221"/>
                </a:lnTo>
                <a:lnTo>
                  <a:pt x="118910" y="292493"/>
                </a:lnTo>
                <a:lnTo>
                  <a:pt x="124625" y="284022"/>
                </a:lnTo>
                <a:lnTo>
                  <a:pt x="126746" y="273646"/>
                </a:lnTo>
                <a:lnTo>
                  <a:pt x="126746" y="46723"/>
                </a:lnTo>
                <a:close/>
              </a:path>
              <a:path w="534034" h="467360">
                <a:moveTo>
                  <a:pt x="533654" y="240271"/>
                </a:moveTo>
                <a:lnTo>
                  <a:pt x="531901" y="228155"/>
                </a:lnTo>
                <a:lnTo>
                  <a:pt x="526656" y="217411"/>
                </a:lnTo>
                <a:lnTo>
                  <a:pt x="518401" y="208749"/>
                </a:lnTo>
                <a:lnTo>
                  <a:pt x="507644" y="202895"/>
                </a:lnTo>
                <a:lnTo>
                  <a:pt x="513588" y="197358"/>
                </a:lnTo>
                <a:lnTo>
                  <a:pt x="517702" y="190144"/>
                </a:lnTo>
                <a:lnTo>
                  <a:pt x="519430" y="182219"/>
                </a:lnTo>
                <a:lnTo>
                  <a:pt x="519658" y="166395"/>
                </a:lnTo>
                <a:lnTo>
                  <a:pt x="514007" y="152209"/>
                </a:lnTo>
                <a:lnTo>
                  <a:pt x="503453" y="141173"/>
                </a:lnTo>
                <a:lnTo>
                  <a:pt x="488962" y="134823"/>
                </a:lnTo>
                <a:lnTo>
                  <a:pt x="493852" y="128765"/>
                </a:lnTo>
                <a:lnTo>
                  <a:pt x="497433" y="121932"/>
                </a:lnTo>
                <a:lnTo>
                  <a:pt x="499618" y="114541"/>
                </a:lnTo>
                <a:lnTo>
                  <a:pt x="500303" y="106781"/>
                </a:lnTo>
                <a:lnTo>
                  <a:pt x="497128" y="91224"/>
                </a:lnTo>
                <a:lnTo>
                  <a:pt x="488556" y="78511"/>
                </a:lnTo>
                <a:lnTo>
                  <a:pt x="475843" y="69926"/>
                </a:lnTo>
                <a:lnTo>
                  <a:pt x="460273" y="66738"/>
                </a:lnTo>
                <a:lnTo>
                  <a:pt x="456272" y="66738"/>
                </a:lnTo>
                <a:lnTo>
                  <a:pt x="460908" y="60972"/>
                </a:lnTo>
                <a:lnTo>
                  <a:pt x="464286" y="54457"/>
                </a:lnTo>
                <a:lnTo>
                  <a:pt x="466331" y="47421"/>
                </a:lnTo>
                <a:lnTo>
                  <a:pt x="466953" y="40043"/>
                </a:lnTo>
                <a:lnTo>
                  <a:pt x="463778" y="24472"/>
                </a:lnTo>
                <a:lnTo>
                  <a:pt x="455193" y="11760"/>
                </a:lnTo>
                <a:lnTo>
                  <a:pt x="442480" y="3175"/>
                </a:lnTo>
                <a:lnTo>
                  <a:pt x="426923" y="0"/>
                </a:lnTo>
                <a:lnTo>
                  <a:pt x="306857" y="0"/>
                </a:lnTo>
                <a:lnTo>
                  <a:pt x="253911" y="8343"/>
                </a:lnTo>
                <a:lnTo>
                  <a:pt x="221056" y="26695"/>
                </a:lnTo>
                <a:lnTo>
                  <a:pt x="196075" y="45046"/>
                </a:lnTo>
                <a:lnTo>
                  <a:pt x="166776" y="53390"/>
                </a:lnTo>
                <a:lnTo>
                  <a:pt x="166776" y="266966"/>
                </a:lnTo>
                <a:lnTo>
                  <a:pt x="180022" y="274408"/>
                </a:lnTo>
                <a:lnTo>
                  <a:pt x="209905" y="294716"/>
                </a:lnTo>
                <a:lnTo>
                  <a:pt x="245160" y="327329"/>
                </a:lnTo>
                <a:lnTo>
                  <a:pt x="274548" y="371665"/>
                </a:lnTo>
                <a:lnTo>
                  <a:pt x="289991" y="442734"/>
                </a:lnTo>
                <a:lnTo>
                  <a:pt x="298564" y="455472"/>
                </a:lnTo>
                <a:lnTo>
                  <a:pt x="311289" y="464058"/>
                </a:lnTo>
                <a:lnTo>
                  <a:pt x="326872" y="467194"/>
                </a:lnTo>
                <a:lnTo>
                  <a:pt x="342442" y="464058"/>
                </a:lnTo>
                <a:lnTo>
                  <a:pt x="355168" y="455472"/>
                </a:lnTo>
                <a:lnTo>
                  <a:pt x="363740" y="442734"/>
                </a:lnTo>
                <a:lnTo>
                  <a:pt x="366890" y="427151"/>
                </a:lnTo>
                <a:lnTo>
                  <a:pt x="363855" y="370344"/>
                </a:lnTo>
                <a:lnTo>
                  <a:pt x="357136" y="333629"/>
                </a:lnTo>
                <a:lnTo>
                  <a:pt x="346875" y="299669"/>
                </a:lnTo>
                <a:lnTo>
                  <a:pt x="348729" y="292163"/>
                </a:lnTo>
                <a:lnTo>
                  <a:pt x="353072" y="286054"/>
                </a:lnTo>
                <a:lnTo>
                  <a:pt x="359321" y="281914"/>
                </a:lnTo>
                <a:lnTo>
                  <a:pt x="366890" y="280314"/>
                </a:lnTo>
                <a:lnTo>
                  <a:pt x="493636" y="280314"/>
                </a:lnTo>
                <a:lnTo>
                  <a:pt x="509193" y="277139"/>
                </a:lnTo>
                <a:lnTo>
                  <a:pt x="521893" y="268554"/>
                </a:lnTo>
                <a:lnTo>
                  <a:pt x="530479" y="255841"/>
                </a:lnTo>
                <a:lnTo>
                  <a:pt x="533654" y="24027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1476" y="1636737"/>
            <a:ext cx="4274820" cy="27400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79120">
              <a:lnSpc>
                <a:spcPct val="100000"/>
              </a:lnSpc>
              <a:spcBef>
                <a:spcPts val="775"/>
              </a:spcBef>
            </a:pP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Limitations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represented: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Lateral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motion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Load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shift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front/rear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Tire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slip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skid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racing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situations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1059" y="5184518"/>
            <a:ext cx="539178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70"/>
              </a:spcBef>
            </a:pPr>
            <a:r>
              <a:rPr sz="2800" b="1" spc="-10" dirty="0">
                <a:latin typeface="Calibri"/>
                <a:cs typeface="Calibri"/>
              </a:rPr>
              <a:t>Note!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latin typeface="Calibri"/>
                <a:cs typeface="Calibri"/>
              </a:rPr>
              <a:t>Only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longitudinal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forces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represented!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140" y="5205984"/>
            <a:ext cx="11516360" cy="0"/>
          </a:xfrm>
          <a:custGeom>
            <a:avLst/>
            <a:gdLst/>
            <a:ahLst/>
            <a:cxnLst/>
            <a:rect l="l" t="t" r="r" b="b"/>
            <a:pathLst>
              <a:path w="11516360">
                <a:moveTo>
                  <a:pt x="0" y="0"/>
                </a:moveTo>
                <a:lnTo>
                  <a:pt x="11516360" y="0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19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3F9B86D-2B9A-F1E7-1A7A-AD958600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0" y="1702204"/>
            <a:ext cx="717706" cy="5361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49682"/>
            <a:ext cx="56229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General</a:t>
            </a:r>
            <a:r>
              <a:rPr spc="-110" dirty="0"/>
              <a:t> </a:t>
            </a:r>
            <a:r>
              <a:rPr dirty="0"/>
              <a:t>course</a:t>
            </a:r>
            <a:r>
              <a:rPr spc="-110" dirty="0"/>
              <a:t> </a:t>
            </a:r>
            <a:r>
              <a:rPr dirty="0"/>
              <a:t>info</a:t>
            </a:r>
            <a:r>
              <a:rPr spc="-110" dirty="0"/>
              <a:t> </a:t>
            </a:r>
            <a:r>
              <a:rPr spc="-10" dirty="0"/>
              <a:t>(1/2)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916939" y="1650181"/>
            <a:ext cx="5013325" cy="4037644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pc="-10" dirty="0"/>
              <a:t>Language</a:t>
            </a: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000" dirty="0"/>
              <a:t>English</a:t>
            </a:r>
            <a:r>
              <a:rPr sz="2000" spc="-55" dirty="0"/>
              <a:t> </a:t>
            </a:r>
            <a:r>
              <a:rPr sz="2000" dirty="0"/>
              <a:t>(written</a:t>
            </a:r>
            <a:r>
              <a:rPr lang="en-US" sz="2000" dirty="0"/>
              <a:t> </a:t>
            </a:r>
            <a:r>
              <a:rPr lang="en-US" altLang="zh-CN" sz="2000" dirty="0"/>
              <a:t>and </a:t>
            </a:r>
            <a:r>
              <a:rPr lang="en-US" altLang="zh-CN" sz="2000" spc="-10" dirty="0"/>
              <a:t>spoken</a:t>
            </a:r>
            <a:r>
              <a:rPr sz="2000" dirty="0"/>
              <a:t>)</a:t>
            </a: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-10" dirty="0"/>
              <a:t>Teachers</a:t>
            </a: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en-US" sz="1800" dirty="0"/>
              <a:t>Danyang Cui</a:t>
            </a:r>
            <a:r>
              <a:rPr sz="1800" dirty="0"/>
              <a:t>,</a:t>
            </a:r>
            <a:r>
              <a:rPr sz="1800" spc="-60" dirty="0"/>
              <a:t> </a:t>
            </a:r>
            <a:r>
              <a:rPr lang="en-US" sz="1800" spc="-10" dirty="0">
                <a:hlinkClick r:id="rId2"/>
              </a:rPr>
              <a:t>danyang.cui@hv.se</a:t>
            </a:r>
            <a:endParaRPr sz="1800" dirty="0"/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pc="-10" dirty="0"/>
              <a:t>Examiner</a:t>
            </a: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dirty="0"/>
              <a:t>Boel</a:t>
            </a:r>
            <a:r>
              <a:rPr sz="1800" spc="-45" dirty="0"/>
              <a:t> </a:t>
            </a:r>
            <a:r>
              <a:rPr sz="1800" spc="-10" dirty="0"/>
              <a:t>Ekergård,</a:t>
            </a:r>
            <a:r>
              <a:rPr sz="1800" spc="-30" dirty="0"/>
              <a:t> </a:t>
            </a:r>
            <a:r>
              <a:rPr sz="1800" spc="-10" dirty="0">
                <a:hlinkClick r:id="rId3"/>
              </a:rPr>
              <a:t>boel.ekergard@hv.se</a:t>
            </a:r>
            <a:endParaRPr sz="1800" dirty="0"/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pc="-10" dirty="0"/>
              <a:t>Questions/consultations</a:t>
            </a: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000" dirty="0"/>
              <a:t>Use</a:t>
            </a:r>
            <a:r>
              <a:rPr sz="2000" spc="-55" dirty="0"/>
              <a:t> </a:t>
            </a:r>
            <a:r>
              <a:rPr sz="2000" dirty="0"/>
              <a:t>Canvas</a:t>
            </a:r>
            <a:r>
              <a:rPr sz="2000" spc="-65" dirty="0"/>
              <a:t> </a:t>
            </a:r>
            <a:r>
              <a:rPr sz="2000" dirty="0"/>
              <a:t>messages</a:t>
            </a:r>
            <a:r>
              <a:rPr sz="2000" spc="-50" dirty="0"/>
              <a:t> </a:t>
            </a:r>
            <a:r>
              <a:rPr lang="en-US" sz="2000" spc="-50" dirty="0"/>
              <a:t>or emails </a:t>
            </a:r>
            <a:r>
              <a:rPr sz="2000" dirty="0"/>
              <a:t>for</a:t>
            </a:r>
            <a:r>
              <a:rPr sz="2000" spc="-65" dirty="0"/>
              <a:t> </a:t>
            </a:r>
            <a:r>
              <a:rPr sz="2000" dirty="0"/>
              <a:t>private</a:t>
            </a:r>
            <a:r>
              <a:rPr sz="2000" spc="-40" dirty="0"/>
              <a:t> </a:t>
            </a:r>
            <a:r>
              <a:rPr sz="2000" spc="-10" dirty="0"/>
              <a:t>questions.</a:t>
            </a:r>
            <a:endParaRPr sz="2000" dirty="0"/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6251828" y="1624470"/>
            <a:ext cx="4563745" cy="4863511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pc="-10" dirty="0"/>
              <a:t>Credits</a:t>
            </a: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dirty="0"/>
              <a:t>5.0</a:t>
            </a:r>
            <a:r>
              <a:rPr sz="1800" spc="-10" dirty="0"/>
              <a:t> </a:t>
            </a:r>
            <a:r>
              <a:rPr sz="1800" spc="-20" dirty="0"/>
              <a:t>ECTS</a:t>
            </a:r>
            <a:endParaRPr sz="1800" dirty="0"/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pc="-10" dirty="0"/>
              <a:t>Contents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lang="en-US" sz="2000" dirty="0"/>
              <a:t>5</a:t>
            </a:r>
            <a:r>
              <a:rPr sz="2000" dirty="0"/>
              <a:t> </a:t>
            </a:r>
            <a:r>
              <a:rPr sz="2000" spc="-10" dirty="0"/>
              <a:t>lectures</a:t>
            </a:r>
            <a:endParaRPr sz="2000" dirty="0"/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lang="en-US" sz="2000" spc="-30" dirty="0"/>
              <a:t>5</a:t>
            </a:r>
            <a:r>
              <a:rPr sz="2000" spc="-30" dirty="0"/>
              <a:t> </a:t>
            </a:r>
            <a:r>
              <a:rPr sz="2000" spc="-10" dirty="0"/>
              <a:t>exercise/support</a:t>
            </a:r>
            <a:r>
              <a:rPr sz="2000" spc="-20" dirty="0"/>
              <a:t> </a:t>
            </a:r>
            <a:r>
              <a:rPr sz="2000" dirty="0"/>
              <a:t>sessions with</a:t>
            </a:r>
            <a:r>
              <a:rPr sz="2000" spc="-15" dirty="0"/>
              <a:t> </a:t>
            </a:r>
            <a:r>
              <a:rPr sz="2000" spc="-10" dirty="0"/>
              <a:t>teacher</a:t>
            </a:r>
            <a:endParaRPr lang="en-US" sz="2000" spc="-10" dirty="0"/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lang="en-US" sz="2000" spc="-10" dirty="0"/>
              <a:t>1 group project with 2 people in a group</a:t>
            </a:r>
            <a:endParaRPr sz="2000" dirty="0"/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pc="-10" dirty="0"/>
              <a:t>Calendar</a:t>
            </a: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000" spc="-10" dirty="0">
                <a:hlinkClick r:id="rId4"/>
              </a:rPr>
              <a:t>Kronox</a:t>
            </a:r>
            <a:r>
              <a:rPr sz="2000" spc="-55" dirty="0"/>
              <a:t> </a:t>
            </a:r>
            <a:r>
              <a:rPr sz="2000" dirty="0"/>
              <a:t>/</a:t>
            </a:r>
            <a:r>
              <a:rPr sz="2000" spc="-35" dirty="0"/>
              <a:t> </a:t>
            </a:r>
            <a:r>
              <a:rPr sz="2000" spc="-10" dirty="0">
                <a:hlinkClick r:id="rId5"/>
              </a:rPr>
              <a:t>Canvas</a:t>
            </a:r>
            <a:endParaRPr sz="2000" dirty="0"/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pc="-20" dirty="0"/>
              <a:t>Literature</a:t>
            </a:r>
            <a:r>
              <a:rPr spc="-75" dirty="0"/>
              <a:t> </a:t>
            </a:r>
            <a:r>
              <a:rPr dirty="0"/>
              <a:t>&amp;</a:t>
            </a:r>
            <a:r>
              <a:rPr spc="-55" dirty="0"/>
              <a:t> </a:t>
            </a:r>
            <a:r>
              <a:rPr dirty="0"/>
              <a:t>study</a:t>
            </a:r>
            <a:r>
              <a:rPr spc="-45" dirty="0"/>
              <a:t> </a:t>
            </a:r>
            <a:r>
              <a:rPr spc="-10" dirty="0"/>
              <a:t>material</a:t>
            </a:r>
          </a:p>
          <a:p>
            <a:pPr marL="12700">
              <a:lnSpc>
                <a:spcPts val="2280"/>
              </a:lnSpc>
              <a:spcBef>
                <a:spcPts val="810"/>
              </a:spcBef>
            </a:pPr>
            <a:r>
              <a:rPr sz="2000" dirty="0"/>
              <a:t>Slides</a:t>
            </a:r>
            <a:r>
              <a:rPr sz="2000" spc="-35" dirty="0"/>
              <a:t> </a:t>
            </a:r>
            <a:r>
              <a:rPr sz="2000" dirty="0"/>
              <a:t>from</a:t>
            </a:r>
            <a:r>
              <a:rPr sz="2000" spc="-20" dirty="0"/>
              <a:t> </a:t>
            </a:r>
            <a:r>
              <a:rPr sz="2000" spc="-10" dirty="0"/>
              <a:t>lectures.</a:t>
            </a:r>
            <a:endParaRPr sz="2000" dirty="0"/>
          </a:p>
          <a:p>
            <a:pPr marL="12700">
              <a:lnSpc>
                <a:spcPts val="2280"/>
              </a:lnSpc>
            </a:pPr>
            <a:r>
              <a:rPr sz="2000" dirty="0"/>
              <a:t>Available</a:t>
            </a:r>
            <a:r>
              <a:rPr sz="2000" spc="-55" dirty="0"/>
              <a:t> </a:t>
            </a:r>
            <a:r>
              <a:rPr sz="2000" dirty="0"/>
              <a:t>in</a:t>
            </a:r>
            <a:r>
              <a:rPr sz="2000" spc="-60" dirty="0"/>
              <a:t> </a:t>
            </a:r>
            <a:r>
              <a:rPr sz="2000" dirty="0"/>
              <a:t>Canvas</a:t>
            </a:r>
            <a:r>
              <a:rPr sz="2000" spc="-45" dirty="0"/>
              <a:t> </a:t>
            </a:r>
            <a:r>
              <a:rPr sz="2000" dirty="0"/>
              <a:t>after</a:t>
            </a:r>
            <a:r>
              <a:rPr sz="2000" spc="-40" dirty="0"/>
              <a:t> </a:t>
            </a:r>
            <a:r>
              <a:rPr sz="2000" dirty="0"/>
              <a:t>each</a:t>
            </a:r>
            <a:r>
              <a:rPr sz="2000" spc="-55" dirty="0"/>
              <a:t> </a:t>
            </a:r>
            <a:r>
              <a:rPr sz="2000" spc="-10" dirty="0"/>
              <a:t>lecture.</a:t>
            </a:r>
            <a:endParaRPr sz="2000" dirty="0"/>
          </a:p>
        </p:txBody>
      </p:sp>
      <p:sp>
        <p:nvSpPr>
          <p:cNvPr id="5" name="object 5"/>
          <p:cNvSpPr/>
          <p:nvPr/>
        </p:nvSpPr>
        <p:spPr>
          <a:xfrm>
            <a:off x="5844540" y="1690116"/>
            <a:ext cx="0" cy="4486275"/>
          </a:xfrm>
          <a:custGeom>
            <a:avLst/>
            <a:gdLst/>
            <a:ahLst/>
            <a:cxnLst/>
            <a:rect l="l" t="t" r="r" b="b"/>
            <a:pathLst>
              <a:path h="4486275">
                <a:moveTo>
                  <a:pt x="0" y="0"/>
                </a:moveTo>
                <a:lnTo>
                  <a:pt x="0" y="4486275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7450" y="1110543"/>
            <a:ext cx="7017928" cy="32148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23901"/>
            <a:ext cx="35045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05"/>
              </a:spcBef>
            </a:pPr>
            <a:r>
              <a:rPr dirty="0"/>
              <a:t>Forces</a:t>
            </a:r>
            <a:r>
              <a:rPr spc="-55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spc="-25" dirty="0"/>
              <a:t>car</a:t>
            </a:r>
          </a:p>
          <a:p>
            <a:pPr marL="12700">
              <a:lnSpc>
                <a:spcPts val="3465"/>
              </a:lnSpc>
            </a:pPr>
            <a:r>
              <a:rPr sz="3000" dirty="0"/>
              <a:t>(bi-/monocycle</a:t>
            </a:r>
            <a:r>
              <a:rPr sz="3000" spc="-55" dirty="0"/>
              <a:t> </a:t>
            </a:r>
            <a:r>
              <a:rPr sz="3000" spc="-10" dirty="0"/>
              <a:t>model)</a:t>
            </a:r>
            <a:endParaRPr sz="3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20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842" y="4944617"/>
            <a:ext cx="4629150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𝐹</a:t>
            </a:r>
            <a:r>
              <a:rPr sz="1950" baseline="-14957" dirty="0">
                <a:latin typeface="Cambria Math"/>
                <a:cs typeface="Cambria Math"/>
              </a:rPr>
              <a:t>𝑡</a:t>
            </a:r>
            <a:r>
              <a:rPr sz="1950" spc="21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Traction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motor(s)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wheels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sz="1800" spc="-90" dirty="0">
                <a:latin typeface="Cambria Math"/>
                <a:cs typeface="Cambria Math"/>
              </a:rPr>
              <a:t>𝐹</a:t>
            </a:r>
            <a:r>
              <a:rPr sz="1950" spc="-135" baseline="-14957" dirty="0">
                <a:latin typeface="Cambria Math"/>
                <a:cs typeface="Cambria Math"/>
              </a:rPr>
              <a:t>𝑔</a:t>
            </a:r>
            <a:r>
              <a:rPr sz="1950" spc="24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Gravitational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pull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(e.g.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uphill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driving)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55"/>
              </a:spcBef>
            </a:pPr>
            <a:r>
              <a:rPr sz="1800" spc="-50" dirty="0">
                <a:latin typeface="Cambria Math"/>
                <a:cs typeface="Cambria Math"/>
              </a:rPr>
              <a:t>𝐹</a:t>
            </a:r>
            <a:r>
              <a:rPr sz="1950" spc="-75" baseline="-14957" dirty="0">
                <a:latin typeface="Cambria Math"/>
                <a:cs typeface="Cambria Math"/>
              </a:rPr>
              <a:t>𝑟</a:t>
            </a:r>
            <a:r>
              <a:rPr sz="1950" spc="23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Rolling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friction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(from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tires)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45" dirty="0">
                <a:latin typeface="Cambria Math"/>
                <a:cs typeface="Cambria Math"/>
              </a:rPr>
              <a:t>𝐹</a:t>
            </a:r>
            <a:r>
              <a:rPr sz="1950" spc="-67" baseline="-14957" dirty="0">
                <a:latin typeface="Cambria Math"/>
                <a:cs typeface="Cambria Math"/>
              </a:rPr>
              <a:t>𝑎</a:t>
            </a:r>
            <a:r>
              <a:rPr sz="1950" spc="209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Aerodynamic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drag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dirty="0">
                <a:latin typeface="Cambria Math"/>
                <a:cs typeface="Cambria Math"/>
              </a:rPr>
              <a:t>𝐹</a:t>
            </a:r>
            <a:r>
              <a:rPr sz="1950" baseline="-14957" dirty="0">
                <a:latin typeface="Cambria Math"/>
                <a:cs typeface="Cambria Math"/>
              </a:rPr>
              <a:t>𝑑</a:t>
            </a:r>
            <a:r>
              <a:rPr sz="1950" spc="26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Other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4800" y="4944617"/>
            <a:ext cx="3702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9430" algn="l"/>
              </a:tabLst>
            </a:pPr>
            <a:r>
              <a:rPr sz="1800" dirty="0">
                <a:latin typeface="Cambria Math"/>
                <a:cs typeface="Cambria Math"/>
              </a:rPr>
              <a:t>𝑣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libri"/>
                <a:cs typeface="Calibri"/>
              </a:rPr>
              <a:t>=</a:t>
            </a:r>
            <a:r>
              <a:rPr sz="1800" dirty="0">
                <a:latin typeface="Calibri"/>
                <a:cs typeface="Calibri"/>
              </a:rPr>
              <a:t>	Vehicle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velocity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ground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(m/s)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9400" y="5219191"/>
            <a:ext cx="266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𝑚</a:t>
            </a:r>
            <a:r>
              <a:rPr sz="1950" baseline="-14957" dirty="0">
                <a:latin typeface="Cambria Math"/>
                <a:cs typeface="Cambria Math"/>
              </a:rPr>
              <a:t>𝑣</a:t>
            </a:r>
            <a:r>
              <a:rPr sz="1950" spc="30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Total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vehicle mass</a:t>
            </a:r>
            <a:r>
              <a:rPr sz="1800" spc="-20" dirty="0">
                <a:latin typeface="Calibri"/>
                <a:cs typeface="Calibri"/>
              </a:rPr>
              <a:t> (kg)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54800" y="5493511"/>
            <a:ext cx="261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800" dirty="0">
                <a:latin typeface="Cambria Math"/>
                <a:cs typeface="Cambria Math"/>
              </a:rPr>
              <a:t>𝑔</a:t>
            </a:r>
            <a:r>
              <a:rPr sz="1800" spc="3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libri"/>
                <a:cs typeface="Calibri"/>
              </a:rPr>
              <a:t>=</a:t>
            </a:r>
            <a:r>
              <a:rPr sz="1800" dirty="0">
                <a:latin typeface="Calibri"/>
                <a:cs typeface="Calibri"/>
              </a:rPr>
              <a:t>	Gravity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Earth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(m/s²)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519430" algn="l"/>
              </a:tabLst>
            </a:pPr>
            <a:r>
              <a:rPr sz="1800" dirty="0">
                <a:latin typeface="Cambria Math"/>
                <a:cs typeface="Cambria Math"/>
              </a:rPr>
              <a:t>α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libri"/>
                <a:cs typeface="Calibri"/>
              </a:rPr>
              <a:t>=</a:t>
            </a:r>
            <a:r>
              <a:rPr sz="1800" dirty="0">
                <a:latin typeface="Calibri"/>
                <a:cs typeface="Calibri"/>
              </a:rPr>
              <a:t>	Slope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angle </a:t>
            </a:r>
            <a:r>
              <a:rPr sz="1800" spc="-10" dirty="0">
                <a:latin typeface="Calibri"/>
                <a:cs typeface="Calibri"/>
              </a:rPr>
              <a:t>(rad)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5361" y="4418787"/>
            <a:ext cx="42379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Image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source: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Vehicle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Propulsion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Systems, Guzzella,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Sciarretta,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2007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Forces</a:t>
            </a:r>
            <a:r>
              <a:rPr spc="-7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power</a:t>
            </a:r>
            <a:r>
              <a:rPr spc="-40" dirty="0"/>
              <a:t> </a:t>
            </a:r>
            <a:r>
              <a:rPr dirty="0"/>
              <a:t>balance</a:t>
            </a:r>
            <a:r>
              <a:rPr spc="-50" dirty="0"/>
              <a:t> </a:t>
            </a:r>
            <a:r>
              <a:rPr dirty="0"/>
              <a:t>equations</a:t>
            </a:r>
            <a:r>
              <a:rPr spc="-50" dirty="0"/>
              <a:t> </a:t>
            </a:r>
            <a:r>
              <a:rPr spc="-10" dirty="0"/>
              <a:t>(1/5)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511677"/>
            <a:ext cx="8299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Note: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5083" y="3765803"/>
            <a:ext cx="288290" cy="22860"/>
          </a:xfrm>
          <a:custGeom>
            <a:avLst/>
            <a:gdLst/>
            <a:ahLst/>
            <a:cxnLst/>
            <a:rect l="l" t="t" r="r" b="b"/>
            <a:pathLst>
              <a:path w="288289" h="22860">
                <a:moveTo>
                  <a:pt x="288036" y="0"/>
                </a:moveTo>
                <a:lnTo>
                  <a:pt x="0" y="0"/>
                </a:lnTo>
                <a:lnTo>
                  <a:pt x="0" y="22860"/>
                </a:lnTo>
                <a:lnTo>
                  <a:pt x="288036" y="22860"/>
                </a:lnTo>
                <a:lnTo>
                  <a:pt x="2880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9026" y="3398342"/>
            <a:ext cx="19177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55" dirty="0">
                <a:latin typeface="Cambria Math"/>
                <a:cs typeface="Cambria Math"/>
              </a:rPr>
              <a:t>𝑑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58540" y="3765803"/>
            <a:ext cx="1507490" cy="22860"/>
          </a:xfrm>
          <a:custGeom>
            <a:avLst/>
            <a:gdLst/>
            <a:ahLst/>
            <a:cxnLst/>
            <a:rect l="l" t="t" r="r" b="b"/>
            <a:pathLst>
              <a:path w="1507489" h="22860">
                <a:moveTo>
                  <a:pt x="1507236" y="0"/>
                </a:moveTo>
                <a:lnTo>
                  <a:pt x="0" y="0"/>
                </a:lnTo>
                <a:lnTo>
                  <a:pt x="0" y="22860"/>
                </a:lnTo>
                <a:lnTo>
                  <a:pt x="1507236" y="22860"/>
                </a:lnTo>
                <a:lnTo>
                  <a:pt x="1507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3672" y="3474846"/>
            <a:ext cx="629285" cy="240029"/>
          </a:xfrm>
          <a:custGeom>
            <a:avLst/>
            <a:gdLst/>
            <a:ahLst/>
            <a:cxnLst/>
            <a:rect l="l" t="t" r="r" b="b"/>
            <a:pathLst>
              <a:path w="629285" h="240029">
                <a:moveTo>
                  <a:pt x="552450" y="0"/>
                </a:moveTo>
                <a:lnTo>
                  <a:pt x="549021" y="9651"/>
                </a:lnTo>
                <a:lnTo>
                  <a:pt x="562903" y="15676"/>
                </a:lnTo>
                <a:lnTo>
                  <a:pt x="574833" y="24034"/>
                </a:lnTo>
                <a:lnTo>
                  <a:pt x="599076" y="62773"/>
                </a:lnTo>
                <a:lnTo>
                  <a:pt x="607060" y="118744"/>
                </a:lnTo>
                <a:lnTo>
                  <a:pt x="606176" y="139888"/>
                </a:lnTo>
                <a:lnTo>
                  <a:pt x="592836" y="191769"/>
                </a:lnTo>
                <a:lnTo>
                  <a:pt x="563046" y="224131"/>
                </a:lnTo>
                <a:lnTo>
                  <a:pt x="549401" y="230250"/>
                </a:lnTo>
                <a:lnTo>
                  <a:pt x="552450" y="239902"/>
                </a:lnTo>
                <a:lnTo>
                  <a:pt x="598241" y="212685"/>
                </a:lnTo>
                <a:lnTo>
                  <a:pt x="624014" y="162385"/>
                </a:lnTo>
                <a:lnTo>
                  <a:pt x="628903" y="120014"/>
                </a:lnTo>
                <a:lnTo>
                  <a:pt x="627665" y="98008"/>
                </a:lnTo>
                <a:lnTo>
                  <a:pt x="617759" y="59043"/>
                </a:lnTo>
                <a:lnTo>
                  <a:pt x="585104" y="15351"/>
                </a:lnTo>
                <a:lnTo>
                  <a:pt x="569854" y="6264"/>
                </a:lnTo>
                <a:lnTo>
                  <a:pt x="552450" y="0"/>
                </a:lnTo>
                <a:close/>
              </a:path>
              <a:path w="629285" h="240029">
                <a:moveTo>
                  <a:pt x="76580" y="0"/>
                </a:moveTo>
                <a:lnTo>
                  <a:pt x="30789" y="27271"/>
                </a:lnTo>
                <a:lnTo>
                  <a:pt x="4953" y="77692"/>
                </a:lnTo>
                <a:lnTo>
                  <a:pt x="0" y="120014"/>
                </a:lnTo>
                <a:lnTo>
                  <a:pt x="1238" y="142039"/>
                </a:lnTo>
                <a:lnTo>
                  <a:pt x="11144" y="181040"/>
                </a:lnTo>
                <a:lnTo>
                  <a:pt x="43814" y="224567"/>
                </a:lnTo>
                <a:lnTo>
                  <a:pt x="76580" y="239902"/>
                </a:lnTo>
                <a:lnTo>
                  <a:pt x="79628" y="230250"/>
                </a:lnTo>
                <a:lnTo>
                  <a:pt x="65912" y="224131"/>
                </a:lnTo>
                <a:lnTo>
                  <a:pt x="54101" y="215677"/>
                </a:lnTo>
                <a:lnTo>
                  <a:pt x="29954" y="176412"/>
                </a:lnTo>
                <a:lnTo>
                  <a:pt x="21971" y="118744"/>
                </a:lnTo>
                <a:lnTo>
                  <a:pt x="22854" y="98294"/>
                </a:lnTo>
                <a:lnTo>
                  <a:pt x="36194" y="47751"/>
                </a:lnTo>
                <a:lnTo>
                  <a:pt x="66127" y="15676"/>
                </a:lnTo>
                <a:lnTo>
                  <a:pt x="80010" y="9651"/>
                </a:lnTo>
                <a:lnTo>
                  <a:pt x="76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46475" y="3398342"/>
            <a:ext cx="153225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dirty="0">
                <a:latin typeface="Cambria Math"/>
                <a:cs typeface="Cambria Math"/>
              </a:rPr>
              <a:t>𝑣</a:t>
            </a:r>
            <a:r>
              <a:rPr sz="2050" spc="35" dirty="0">
                <a:latin typeface="Cambria Math"/>
                <a:cs typeface="Cambria Math"/>
              </a:rPr>
              <a:t>  </a:t>
            </a:r>
            <a:r>
              <a:rPr sz="2050" dirty="0">
                <a:latin typeface="Cambria Math"/>
                <a:cs typeface="Cambria Math"/>
              </a:rPr>
              <a:t>𝑡+1</a:t>
            </a:r>
            <a:r>
              <a:rPr sz="2050" spc="490" dirty="0">
                <a:latin typeface="Cambria Math"/>
                <a:cs typeface="Cambria Math"/>
              </a:rPr>
              <a:t> </a:t>
            </a:r>
            <a:r>
              <a:rPr sz="2050" spc="-20" dirty="0">
                <a:latin typeface="Cambria Math"/>
                <a:cs typeface="Cambria Math"/>
              </a:rPr>
              <a:t>−𝑣(𝑡)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1877" y="3861942"/>
            <a:ext cx="629285" cy="240029"/>
          </a:xfrm>
          <a:custGeom>
            <a:avLst/>
            <a:gdLst/>
            <a:ahLst/>
            <a:cxnLst/>
            <a:rect l="l" t="t" r="r" b="b"/>
            <a:pathLst>
              <a:path w="629285" h="240029">
                <a:moveTo>
                  <a:pt x="552450" y="0"/>
                </a:moveTo>
                <a:lnTo>
                  <a:pt x="549021" y="9651"/>
                </a:lnTo>
                <a:lnTo>
                  <a:pt x="562903" y="15676"/>
                </a:lnTo>
                <a:lnTo>
                  <a:pt x="574833" y="24034"/>
                </a:lnTo>
                <a:lnTo>
                  <a:pt x="599076" y="62773"/>
                </a:lnTo>
                <a:lnTo>
                  <a:pt x="607060" y="118744"/>
                </a:lnTo>
                <a:lnTo>
                  <a:pt x="606176" y="139888"/>
                </a:lnTo>
                <a:lnTo>
                  <a:pt x="592836" y="191769"/>
                </a:lnTo>
                <a:lnTo>
                  <a:pt x="563046" y="224131"/>
                </a:lnTo>
                <a:lnTo>
                  <a:pt x="549401" y="230250"/>
                </a:lnTo>
                <a:lnTo>
                  <a:pt x="552450" y="239902"/>
                </a:lnTo>
                <a:lnTo>
                  <a:pt x="598241" y="212685"/>
                </a:lnTo>
                <a:lnTo>
                  <a:pt x="624014" y="162385"/>
                </a:lnTo>
                <a:lnTo>
                  <a:pt x="628903" y="120014"/>
                </a:lnTo>
                <a:lnTo>
                  <a:pt x="627665" y="98008"/>
                </a:lnTo>
                <a:lnTo>
                  <a:pt x="617759" y="59043"/>
                </a:lnTo>
                <a:lnTo>
                  <a:pt x="585104" y="15351"/>
                </a:lnTo>
                <a:lnTo>
                  <a:pt x="569854" y="6264"/>
                </a:lnTo>
                <a:lnTo>
                  <a:pt x="552450" y="0"/>
                </a:lnTo>
                <a:close/>
              </a:path>
              <a:path w="629285" h="240029">
                <a:moveTo>
                  <a:pt x="76581" y="0"/>
                </a:moveTo>
                <a:lnTo>
                  <a:pt x="30789" y="27271"/>
                </a:lnTo>
                <a:lnTo>
                  <a:pt x="4953" y="77692"/>
                </a:lnTo>
                <a:lnTo>
                  <a:pt x="0" y="120014"/>
                </a:lnTo>
                <a:lnTo>
                  <a:pt x="1238" y="142039"/>
                </a:lnTo>
                <a:lnTo>
                  <a:pt x="11144" y="181040"/>
                </a:lnTo>
                <a:lnTo>
                  <a:pt x="43814" y="224567"/>
                </a:lnTo>
                <a:lnTo>
                  <a:pt x="76581" y="239902"/>
                </a:lnTo>
                <a:lnTo>
                  <a:pt x="79628" y="230250"/>
                </a:lnTo>
                <a:lnTo>
                  <a:pt x="65912" y="224131"/>
                </a:lnTo>
                <a:lnTo>
                  <a:pt x="54101" y="215677"/>
                </a:lnTo>
                <a:lnTo>
                  <a:pt x="29954" y="176412"/>
                </a:lnTo>
                <a:lnTo>
                  <a:pt x="21971" y="118744"/>
                </a:lnTo>
                <a:lnTo>
                  <a:pt x="22854" y="98294"/>
                </a:lnTo>
                <a:lnTo>
                  <a:pt x="36195" y="47751"/>
                </a:lnTo>
                <a:lnTo>
                  <a:pt x="66127" y="15676"/>
                </a:lnTo>
                <a:lnTo>
                  <a:pt x="80010" y="9651"/>
                </a:lnTo>
                <a:lnTo>
                  <a:pt x="76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02638" y="3785996"/>
            <a:ext cx="300990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124710" algn="l"/>
              </a:tabLst>
            </a:pPr>
            <a:r>
              <a:rPr sz="2050" spc="70" dirty="0">
                <a:latin typeface="Cambria Math"/>
                <a:cs typeface="Cambria Math"/>
              </a:rPr>
              <a:t>𝑑𝑡</a:t>
            </a:r>
            <a:r>
              <a:rPr sz="2050" dirty="0">
                <a:latin typeface="Cambria Math"/>
                <a:cs typeface="Cambria Math"/>
              </a:rPr>
              <a:t>	𝑡+1</a:t>
            </a:r>
            <a:r>
              <a:rPr sz="2050" spc="30" dirty="0">
                <a:latin typeface="Cambria Math"/>
                <a:cs typeface="Cambria Math"/>
              </a:rPr>
              <a:t>  </a:t>
            </a:r>
            <a:r>
              <a:rPr sz="2050" spc="-25" dirty="0">
                <a:latin typeface="Cambria Math"/>
                <a:cs typeface="Cambria Math"/>
              </a:rPr>
              <a:t>−𝑡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0110" y="3511677"/>
            <a:ext cx="6673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14980" algn="l"/>
              </a:tabLst>
            </a:pPr>
            <a:r>
              <a:rPr sz="2800" dirty="0">
                <a:latin typeface="Cambria Math"/>
                <a:cs typeface="Cambria Math"/>
              </a:rPr>
              <a:t>𝑣</a:t>
            </a:r>
            <a:r>
              <a:rPr sz="2800" spc="30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(m/s)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=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14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𝑎</a:t>
            </a:r>
            <a:r>
              <a:rPr sz="2800" spc="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acceleration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(m/s²)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39" y="4563454"/>
            <a:ext cx="10172065" cy="14319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text: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ts val="3020"/>
              </a:lnSpc>
              <a:spcBef>
                <a:spcPts val="1045"/>
              </a:spcBef>
            </a:pPr>
            <a:r>
              <a:rPr sz="2800" i="1" dirty="0">
                <a:latin typeface="Calibri"/>
                <a:cs typeface="Calibri"/>
              </a:rPr>
              <a:t>(1)</a:t>
            </a:r>
            <a:r>
              <a:rPr sz="2800" i="1" spc="23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sum</a:t>
            </a:r>
            <a:r>
              <a:rPr sz="2800" i="1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of</a:t>
            </a:r>
            <a:r>
              <a:rPr sz="2800" i="1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all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longitudinal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forces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acting</a:t>
            </a:r>
            <a:r>
              <a:rPr sz="2800" i="1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on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car</a:t>
            </a:r>
            <a:r>
              <a:rPr sz="2800" i="1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decides</a:t>
            </a:r>
            <a:r>
              <a:rPr sz="2800" i="1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45" dirty="0">
                <a:latin typeface="Calibri"/>
                <a:cs typeface="Calibri"/>
              </a:rPr>
              <a:t> </a:t>
            </a:r>
            <a:r>
              <a:rPr sz="2800" i="1" spc="-20" dirty="0">
                <a:latin typeface="Calibri"/>
                <a:cs typeface="Calibri"/>
              </a:rPr>
              <a:t>rate </a:t>
            </a:r>
            <a:r>
              <a:rPr sz="2800" i="1" dirty="0">
                <a:latin typeface="Calibri"/>
                <a:cs typeface="Calibri"/>
              </a:rPr>
              <a:t>of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change</a:t>
            </a:r>
            <a:r>
              <a:rPr sz="2800" i="1" spc="-8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in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speed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(i.e.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acceleration)</a:t>
            </a:r>
            <a:r>
              <a:rPr sz="2800" i="1" spc="-7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together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with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total</a:t>
            </a:r>
            <a:r>
              <a:rPr sz="2800" i="1" spc="-7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mass.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557" y="1602104"/>
            <a:ext cx="421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(1)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38828" y="1889760"/>
            <a:ext cx="527685" cy="29209"/>
          </a:xfrm>
          <a:custGeom>
            <a:avLst/>
            <a:gdLst/>
            <a:ahLst/>
            <a:cxnLst/>
            <a:rect l="l" t="t" r="r" b="b"/>
            <a:pathLst>
              <a:path w="527685" h="29210">
                <a:moveTo>
                  <a:pt x="527303" y="0"/>
                </a:moveTo>
                <a:lnTo>
                  <a:pt x="0" y="0"/>
                </a:lnTo>
                <a:lnTo>
                  <a:pt x="0" y="28955"/>
                </a:lnTo>
                <a:lnTo>
                  <a:pt x="527303" y="28955"/>
                </a:lnTo>
                <a:lnTo>
                  <a:pt x="527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6424" y="2591054"/>
            <a:ext cx="429895" cy="282575"/>
          </a:xfrm>
          <a:custGeom>
            <a:avLst/>
            <a:gdLst/>
            <a:ahLst/>
            <a:cxnLst/>
            <a:rect l="l" t="t" r="r" b="b"/>
            <a:pathLst>
              <a:path w="429894" h="282575">
                <a:moveTo>
                  <a:pt x="339483" y="0"/>
                </a:moveTo>
                <a:lnTo>
                  <a:pt x="335546" y="11430"/>
                </a:lnTo>
                <a:lnTo>
                  <a:pt x="351854" y="18504"/>
                </a:lnTo>
                <a:lnTo>
                  <a:pt x="365899" y="28305"/>
                </a:lnTo>
                <a:lnTo>
                  <a:pt x="394423" y="73852"/>
                </a:lnTo>
                <a:lnTo>
                  <a:pt x="402717" y="115623"/>
                </a:lnTo>
                <a:lnTo>
                  <a:pt x="403745" y="139700"/>
                </a:lnTo>
                <a:lnTo>
                  <a:pt x="402699" y="164580"/>
                </a:lnTo>
                <a:lnTo>
                  <a:pt x="394369" y="207529"/>
                </a:lnTo>
                <a:lnTo>
                  <a:pt x="365947" y="253730"/>
                </a:lnTo>
                <a:lnTo>
                  <a:pt x="335927" y="270763"/>
                </a:lnTo>
                <a:lnTo>
                  <a:pt x="339483" y="282321"/>
                </a:lnTo>
                <a:lnTo>
                  <a:pt x="377980" y="264191"/>
                </a:lnTo>
                <a:lnTo>
                  <a:pt x="406285" y="232918"/>
                </a:lnTo>
                <a:lnTo>
                  <a:pt x="423716" y="191071"/>
                </a:lnTo>
                <a:lnTo>
                  <a:pt x="429526" y="141224"/>
                </a:lnTo>
                <a:lnTo>
                  <a:pt x="428074" y="115339"/>
                </a:lnTo>
                <a:lnTo>
                  <a:pt x="416453" y="69429"/>
                </a:lnTo>
                <a:lnTo>
                  <a:pt x="393329" y="32093"/>
                </a:lnTo>
                <a:lnTo>
                  <a:pt x="359940" y="7379"/>
                </a:lnTo>
                <a:lnTo>
                  <a:pt x="339483" y="0"/>
                </a:lnTo>
                <a:close/>
              </a:path>
              <a:path w="429894" h="282575">
                <a:moveTo>
                  <a:pt x="90043" y="0"/>
                </a:moveTo>
                <a:lnTo>
                  <a:pt x="51628" y="18081"/>
                </a:lnTo>
                <a:lnTo>
                  <a:pt x="23291" y="49403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611" y="270763"/>
                </a:lnTo>
                <a:lnTo>
                  <a:pt x="77528" y="263646"/>
                </a:lnTo>
                <a:lnTo>
                  <a:pt x="63647" y="253730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700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71064" y="2591054"/>
            <a:ext cx="557530" cy="282575"/>
          </a:xfrm>
          <a:custGeom>
            <a:avLst/>
            <a:gdLst/>
            <a:ahLst/>
            <a:cxnLst/>
            <a:rect l="l" t="t" r="r" b="b"/>
            <a:pathLst>
              <a:path w="557530" h="282575">
                <a:moveTo>
                  <a:pt x="467487" y="0"/>
                </a:moveTo>
                <a:lnTo>
                  <a:pt x="463550" y="11430"/>
                </a:lnTo>
                <a:lnTo>
                  <a:pt x="479857" y="18504"/>
                </a:lnTo>
                <a:lnTo>
                  <a:pt x="493902" y="28305"/>
                </a:lnTo>
                <a:lnTo>
                  <a:pt x="522426" y="73852"/>
                </a:lnTo>
                <a:lnTo>
                  <a:pt x="530721" y="115623"/>
                </a:lnTo>
                <a:lnTo>
                  <a:pt x="531749" y="139700"/>
                </a:lnTo>
                <a:lnTo>
                  <a:pt x="530703" y="164580"/>
                </a:lnTo>
                <a:lnTo>
                  <a:pt x="522372" y="207529"/>
                </a:lnTo>
                <a:lnTo>
                  <a:pt x="493950" y="253730"/>
                </a:lnTo>
                <a:lnTo>
                  <a:pt x="463931" y="270763"/>
                </a:lnTo>
                <a:lnTo>
                  <a:pt x="467487" y="282321"/>
                </a:lnTo>
                <a:lnTo>
                  <a:pt x="505983" y="264191"/>
                </a:lnTo>
                <a:lnTo>
                  <a:pt x="534289" y="232918"/>
                </a:lnTo>
                <a:lnTo>
                  <a:pt x="551719" y="191071"/>
                </a:lnTo>
                <a:lnTo>
                  <a:pt x="557530" y="141224"/>
                </a:lnTo>
                <a:lnTo>
                  <a:pt x="556077" y="115339"/>
                </a:lnTo>
                <a:lnTo>
                  <a:pt x="544456" y="69429"/>
                </a:lnTo>
                <a:lnTo>
                  <a:pt x="521333" y="32093"/>
                </a:lnTo>
                <a:lnTo>
                  <a:pt x="487943" y="7379"/>
                </a:lnTo>
                <a:lnTo>
                  <a:pt x="467487" y="0"/>
                </a:lnTo>
                <a:close/>
              </a:path>
              <a:path w="55753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692" y="2547111"/>
            <a:ext cx="927735" cy="368300"/>
          </a:xfrm>
          <a:custGeom>
            <a:avLst/>
            <a:gdLst/>
            <a:ahLst/>
            <a:cxnLst/>
            <a:rect l="l" t="t" r="r" b="b"/>
            <a:pathLst>
              <a:path w="927735" h="368300">
                <a:moveTo>
                  <a:pt x="830833" y="0"/>
                </a:moveTo>
                <a:lnTo>
                  <a:pt x="827151" y="12191"/>
                </a:lnTo>
                <a:lnTo>
                  <a:pt x="844059" y="20955"/>
                </a:lnTo>
                <a:lnTo>
                  <a:pt x="858789" y="33718"/>
                </a:lnTo>
                <a:lnTo>
                  <a:pt x="881760" y="71247"/>
                </a:lnTo>
                <a:lnTo>
                  <a:pt x="895651" y="122285"/>
                </a:lnTo>
                <a:lnTo>
                  <a:pt x="900303" y="184276"/>
                </a:lnTo>
                <a:lnTo>
                  <a:pt x="899138" y="216540"/>
                </a:lnTo>
                <a:lnTo>
                  <a:pt x="889855" y="272877"/>
                </a:lnTo>
                <a:lnTo>
                  <a:pt x="871352" y="317690"/>
                </a:lnTo>
                <a:lnTo>
                  <a:pt x="844059" y="347217"/>
                </a:lnTo>
                <a:lnTo>
                  <a:pt x="827151" y="355980"/>
                </a:lnTo>
                <a:lnTo>
                  <a:pt x="830833" y="368173"/>
                </a:lnTo>
                <a:lnTo>
                  <a:pt x="871982" y="346265"/>
                </a:lnTo>
                <a:lnTo>
                  <a:pt x="902461" y="304926"/>
                </a:lnTo>
                <a:lnTo>
                  <a:pt x="921321" y="249189"/>
                </a:lnTo>
                <a:lnTo>
                  <a:pt x="927607" y="184023"/>
                </a:lnTo>
                <a:lnTo>
                  <a:pt x="926036" y="150328"/>
                </a:lnTo>
                <a:lnTo>
                  <a:pt x="913463" y="89939"/>
                </a:lnTo>
                <a:lnTo>
                  <a:pt x="888555" y="40147"/>
                </a:lnTo>
                <a:lnTo>
                  <a:pt x="852741" y="8524"/>
                </a:lnTo>
                <a:lnTo>
                  <a:pt x="830833" y="0"/>
                </a:lnTo>
                <a:close/>
              </a:path>
              <a:path w="927735" h="368300">
                <a:moveTo>
                  <a:pt x="96774" y="0"/>
                </a:moveTo>
                <a:lnTo>
                  <a:pt x="55625" y="21907"/>
                </a:lnTo>
                <a:lnTo>
                  <a:pt x="25145" y="63246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3"/>
                </a:lnTo>
                <a:lnTo>
                  <a:pt x="100456" y="355980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6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4"/>
                </a:lnTo>
                <a:lnTo>
                  <a:pt x="100456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04239" y="1218946"/>
            <a:ext cx="3974465" cy="167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80" algn="r">
              <a:lnSpc>
                <a:spcPts val="3520"/>
              </a:lnSpc>
              <a:spcBef>
                <a:spcPts val="100"/>
              </a:spcBef>
            </a:pPr>
            <a:r>
              <a:rPr sz="3600" spc="-25" dirty="0">
                <a:latin typeface="Cambria Math"/>
                <a:cs typeface="Cambria Math"/>
              </a:rPr>
              <a:t>𝑑𝑣</a:t>
            </a:r>
            <a:endParaRPr sz="3600">
              <a:latin typeface="Cambria Math"/>
              <a:cs typeface="Cambria Math"/>
            </a:endParaRPr>
          </a:p>
          <a:p>
            <a:pPr marL="25400">
              <a:lnSpc>
                <a:spcPts val="3520"/>
              </a:lnSpc>
              <a:tabLst>
                <a:tab pos="916940" algn="l"/>
              </a:tabLst>
            </a:pPr>
            <a:r>
              <a:rPr sz="3600" spc="-555" dirty="0">
                <a:latin typeface="Cambria Math"/>
                <a:cs typeface="Cambria Math"/>
              </a:rPr>
              <a:t>𝐹</a:t>
            </a:r>
            <a:r>
              <a:rPr sz="3900" spc="232" baseline="-16025" dirty="0">
                <a:latin typeface="Cambria Math"/>
                <a:cs typeface="Cambria Math"/>
              </a:rPr>
              <a:t>𝑎𝑐𝑐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𝑚</a:t>
            </a:r>
            <a:r>
              <a:rPr sz="3600" spc="65" dirty="0">
                <a:latin typeface="Cambria Math"/>
                <a:cs typeface="Cambria Math"/>
              </a:rPr>
              <a:t> </a:t>
            </a:r>
            <a:r>
              <a:rPr sz="3600" spc="120" dirty="0">
                <a:latin typeface="Cambria Math"/>
                <a:cs typeface="Cambria Math"/>
              </a:rPr>
              <a:t>∙</a:t>
            </a:r>
            <a:r>
              <a:rPr sz="3600" dirty="0">
                <a:latin typeface="Cambria Math"/>
                <a:cs typeface="Cambria Math"/>
              </a:rPr>
              <a:t> 𝑎</a:t>
            </a:r>
            <a:r>
              <a:rPr sz="3600" spc="28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1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𝑚</a:t>
            </a:r>
            <a:r>
              <a:rPr sz="3600" spc="135" dirty="0">
                <a:latin typeface="Cambria Math"/>
                <a:cs typeface="Cambria Math"/>
              </a:rPr>
              <a:t> </a:t>
            </a:r>
            <a:r>
              <a:rPr sz="5400" spc="-37" baseline="-37037" dirty="0">
                <a:latin typeface="Cambria Math"/>
                <a:cs typeface="Cambria Math"/>
              </a:rPr>
              <a:t>𝑑𝑡</a:t>
            </a:r>
            <a:endParaRPr sz="5400" baseline="-37037">
              <a:latin typeface="Cambria Math"/>
              <a:cs typeface="Cambria Math"/>
            </a:endParaRPr>
          </a:p>
          <a:p>
            <a:pPr marL="151765">
              <a:lnSpc>
                <a:spcPct val="100000"/>
              </a:lnSpc>
              <a:spcBef>
                <a:spcPts val="3050"/>
              </a:spcBef>
              <a:tabLst>
                <a:tab pos="927735" algn="l"/>
                <a:tab pos="1366520" algn="l"/>
                <a:tab pos="1919605" algn="l"/>
                <a:tab pos="2210435" algn="l"/>
              </a:tabLst>
            </a:pPr>
            <a:r>
              <a:rPr sz="2400" spc="-50" dirty="0">
                <a:latin typeface="Cambria Math"/>
                <a:cs typeface="Cambria Math"/>
              </a:rPr>
              <a:t>𝑁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𝑘𝑔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20" dirty="0">
                <a:latin typeface="Cambria Math"/>
                <a:cs typeface="Cambria Math"/>
              </a:rPr>
              <a:t>∙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0" dirty="0">
                <a:latin typeface="Cambria Math"/>
                <a:cs typeface="Cambria Math"/>
              </a:rPr>
              <a:t>𝑚/𝑠</a:t>
            </a:r>
            <a:r>
              <a:rPr sz="2625" spc="-30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21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Forces</a:t>
            </a:r>
            <a:r>
              <a:rPr spc="-7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power</a:t>
            </a:r>
            <a:r>
              <a:rPr spc="-40" dirty="0"/>
              <a:t> </a:t>
            </a:r>
            <a:r>
              <a:rPr dirty="0"/>
              <a:t>balance</a:t>
            </a:r>
            <a:r>
              <a:rPr spc="-50" dirty="0"/>
              <a:t> </a:t>
            </a:r>
            <a:r>
              <a:rPr dirty="0"/>
              <a:t>equations</a:t>
            </a:r>
            <a:r>
              <a:rPr spc="-50" dirty="0"/>
              <a:t> </a:t>
            </a:r>
            <a:r>
              <a:rPr spc="-10" dirty="0"/>
              <a:t>(2/5)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4006110"/>
            <a:ext cx="10034270" cy="1433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text:</a:t>
            </a:r>
            <a:endParaRPr sz="2800">
              <a:latin typeface="Calibri"/>
              <a:cs typeface="Calibri"/>
            </a:endParaRPr>
          </a:p>
          <a:p>
            <a:pPr marL="499109" marR="5080" indent="-486409">
              <a:lnSpc>
                <a:spcPts val="3030"/>
              </a:lnSpc>
              <a:spcBef>
                <a:spcPts val="1045"/>
              </a:spcBef>
            </a:pPr>
            <a:r>
              <a:rPr sz="2800" i="1" dirty="0">
                <a:latin typeface="Calibri"/>
                <a:cs typeface="Calibri"/>
              </a:rPr>
              <a:t>(2)</a:t>
            </a:r>
            <a:r>
              <a:rPr sz="2800" i="1" spc="-6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total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vehicle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force</a:t>
            </a:r>
            <a:r>
              <a:rPr sz="2800" i="1" spc="-8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is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i="1" spc="-20" dirty="0">
                <a:latin typeface="Calibri"/>
                <a:cs typeface="Calibri"/>
              </a:rPr>
              <a:t>Traction</a:t>
            </a:r>
            <a:r>
              <a:rPr sz="2800" i="1" spc="-8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force</a:t>
            </a:r>
            <a:r>
              <a:rPr sz="2800" i="1" spc="-8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created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by</a:t>
            </a:r>
            <a:r>
              <a:rPr sz="2800" i="1" spc="-7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motor(s) subtracted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by</a:t>
            </a:r>
            <a:r>
              <a:rPr sz="2800" i="1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all</a:t>
            </a:r>
            <a:r>
              <a:rPr sz="2800" i="1" spc="-6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4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friction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forces.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557" y="1610613"/>
            <a:ext cx="421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(2)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8632" y="1633347"/>
            <a:ext cx="2656840" cy="552450"/>
          </a:xfrm>
          <a:custGeom>
            <a:avLst/>
            <a:gdLst/>
            <a:ahLst/>
            <a:cxnLst/>
            <a:rect l="l" t="t" r="r" b="b"/>
            <a:pathLst>
              <a:path w="2656840" h="552450">
                <a:moveTo>
                  <a:pt x="2511297" y="0"/>
                </a:moveTo>
                <a:lnTo>
                  <a:pt x="2505709" y="18287"/>
                </a:lnTo>
                <a:lnTo>
                  <a:pt x="2531115" y="31460"/>
                </a:lnTo>
                <a:lnTo>
                  <a:pt x="2553223" y="50609"/>
                </a:lnTo>
                <a:lnTo>
                  <a:pt x="2587497" y="106933"/>
                </a:lnTo>
                <a:lnTo>
                  <a:pt x="2599666" y="143103"/>
                </a:lnTo>
                <a:lnTo>
                  <a:pt x="2608357" y="183403"/>
                </a:lnTo>
                <a:lnTo>
                  <a:pt x="2613572" y="227824"/>
                </a:lnTo>
                <a:lnTo>
                  <a:pt x="2615310" y="276351"/>
                </a:lnTo>
                <a:lnTo>
                  <a:pt x="2613572" y="324766"/>
                </a:lnTo>
                <a:lnTo>
                  <a:pt x="2608357" y="369061"/>
                </a:lnTo>
                <a:lnTo>
                  <a:pt x="2599666" y="409261"/>
                </a:lnTo>
                <a:lnTo>
                  <a:pt x="2587497" y="445388"/>
                </a:lnTo>
                <a:lnTo>
                  <a:pt x="2553223" y="501650"/>
                </a:lnTo>
                <a:lnTo>
                  <a:pt x="2505709" y="533907"/>
                </a:lnTo>
                <a:lnTo>
                  <a:pt x="2511297" y="552323"/>
                </a:lnTo>
                <a:lnTo>
                  <a:pt x="2573020" y="519366"/>
                </a:lnTo>
                <a:lnTo>
                  <a:pt x="2618740" y="457453"/>
                </a:lnTo>
                <a:lnTo>
                  <a:pt x="2635242" y="417401"/>
                </a:lnTo>
                <a:lnTo>
                  <a:pt x="2647029" y="373824"/>
                </a:lnTo>
                <a:lnTo>
                  <a:pt x="2654101" y="326723"/>
                </a:lnTo>
                <a:lnTo>
                  <a:pt x="2656458" y="276098"/>
                </a:lnTo>
                <a:lnTo>
                  <a:pt x="2654101" y="225546"/>
                </a:lnTo>
                <a:lnTo>
                  <a:pt x="2647029" y="178482"/>
                </a:lnTo>
                <a:lnTo>
                  <a:pt x="2635242" y="134919"/>
                </a:lnTo>
                <a:lnTo>
                  <a:pt x="2618740" y="94868"/>
                </a:lnTo>
                <a:lnTo>
                  <a:pt x="2597880" y="60221"/>
                </a:lnTo>
                <a:lnTo>
                  <a:pt x="2544159" y="12787"/>
                </a:lnTo>
                <a:lnTo>
                  <a:pt x="2511297" y="0"/>
                </a:lnTo>
                <a:close/>
              </a:path>
              <a:path w="2656840" h="552450">
                <a:moveTo>
                  <a:pt x="145160" y="0"/>
                </a:moveTo>
                <a:lnTo>
                  <a:pt x="83486" y="32861"/>
                </a:lnTo>
                <a:lnTo>
                  <a:pt x="37718" y="94868"/>
                </a:lnTo>
                <a:lnTo>
                  <a:pt x="21216" y="134919"/>
                </a:lnTo>
                <a:lnTo>
                  <a:pt x="9429" y="178482"/>
                </a:lnTo>
                <a:lnTo>
                  <a:pt x="2357" y="225546"/>
                </a:lnTo>
                <a:lnTo>
                  <a:pt x="0" y="276098"/>
                </a:lnTo>
                <a:lnTo>
                  <a:pt x="2357" y="326723"/>
                </a:lnTo>
                <a:lnTo>
                  <a:pt x="9429" y="373824"/>
                </a:lnTo>
                <a:lnTo>
                  <a:pt x="21216" y="417401"/>
                </a:lnTo>
                <a:lnTo>
                  <a:pt x="37718" y="457453"/>
                </a:lnTo>
                <a:lnTo>
                  <a:pt x="58632" y="492029"/>
                </a:lnTo>
                <a:lnTo>
                  <a:pt x="112317" y="539464"/>
                </a:lnTo>
                <a:lnTo>
                  <a:pt x="145160" y="552323"/>
                </a:lnTo>
                <a:lnTo>
                  <a:pt x="150748" y="533907"/>
                </a:lnTo>
                <a:lnTo>
                  <a:pt x="125360" y="520791"/>
                </a:lnTo>
                <a:lnTo>
                  <a:pt x="103282" y="501650"/>
                </a:lnTo>
                <a:lnTo>
                  <a:pt x="68960" y="445388"/>
                </a:lnTo>
                <a:lnTo>
                  <a:pt x="56792" y="409261"/>
                </a:lnTo>
                <a:lnTo>
                  <a:pt x="48101" y="369062"/>
                </a:lnTo>
                <a:lnTo>
                  <a:pt x="42886" y="324766"/>
                </a:lnTo>
                <a:lnTo>
                  <a:pt x="41147" y="276351"/>
                </a:lnTo>
                <a:lnTo>
                  <a:pt x="42886" y="227824"/>
                </a:lnTo>
                <a:lnTo>
                  <a:pt x="48101" y="183403"/>
                </a:lnTo>
                <a:lnTo>
                  <a:pt x="56792" y="143103"/>
                </a:lnTo>
                <a:lnTo>
                  <a:pt x="68960" y="106933"/>
                </a:lnTo>
                <a:lnTo>
                  <a:pt x="103282" y="50609"/>
                </a:lnTo>
                <a:lnTo>
                  <a:pt x="150748" y="18287"/>
                </a:lnTo>
                <a:lnTo>
                  <a:pt x="145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18247" y="1382648"/>
            <a:ext cx="4629150" cy="114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𝐹</a:t>
            </a:r>
            <a:r>
              <a:rPr sz="1950" baseline="-14957" dirty="0">
                <a:latin typeface="Cambria Math"/>
                <a:cs typeface="Cambria Math"/>
              </a:rPr>
              <a:t>𝑡</a:t>
            </a:r>
            <a:r>
              <a:rPr sz="1950" spc="21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Traction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motor(s)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wheels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z="1800" spc="-90" dirty="0">
                <a:latin typeface="Cambria Math"/>
                <a:cs typeface="Cambria Math"/>
              </a:rPr>
              <a:t>𝐹</a:t>
            </a:r>
            <a:r>
              <a:rPr sz="1950" spc="-135" baseline="-14957" dirty="0">
                <a:latin typeface="Cambria Math"/>
                <a:cs typeface="Cambria Math"/>
              </a:rPr>
              <a:t>𝑔</a:t>
            </a:r>
            <a:r>
              <a:rPr sz="1950" spc="24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Gravitational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pull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(e.g.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uphill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driving)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60"/>
              </a:spcBef>
            </a:pPr>
            <a:r>
              <a:rPr sz="1800" spc="-50" dirty="0">
                <a:latin typeface="Cambria Math"/>
                <a:cs typeface="Cambria Math"/>
              </a:rPr>
              <a:t>𝐹</a:t>
            </a:r>
            <a:r>
              <a:rPr sz="1950" spc="-75" baseline="-14957" dirty="0">
                <a:latin typeface="Cambria Math"/>
                <a:cs typeface="Cambria Math"/>
              </a:rPr>
              <a:t>𝑟</a:t>
            </a:r>
            <a:r>
              <a:rPr sz="1950" spc="23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Rolling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friction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(from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tires)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45" dirty="0">
                <a:latin typeface="Cambria Math"/>
                <a:cs typeface="Cambria Math"/>
              </a:rPr>
              <a:t>𝐹</a:t>
            </a:r>
            <a:r>
              <a:rPr sz="1950" spc="-67" baseline="-14957" dirty="0">
                <a:latin typeface="Cambria Math"/>
                <a:cs typeface="Cambria Math"/>
              </a:rPr>
              <a:t>𝑎</a:t>
            </a:r>
            <a:r>
              <a:rPr sz="1950" spc="209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Aerodynamic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drag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83323" y="1399032"/>
            <a:ext cx="320040" cy="1187450"/>
          </a:xfrm>
          <a:custGeom>
            <a:avLst/>
            <a:gdLst/>
            <a:ahLst/>
            <a:cxnLst/>
            <a:rect l="l" t="t" r="r" b="b"/>
            <a:pathLst>
              <a:path w="320040" h="1187450">
                <a:moveTo>
                  <a:pt x="320040" y="1187195"/>
                </a:moveTo>
                <a:lnTo>
                  <a:pt x="257746" y="1185100"/>
                </a:lnTo>
                <a:lnTo>
                  <a:pt x="206883" y="1179385"/>
                </a:lnTo>
                <a:lnTo>
                  <a:pt x="172593" y="1170908"/>
                </a:lnTo>
                <a:lnTo>
                  <a:pt x="160020" y="1160526"/>
                </a:lnTo>
                <a:lnTo>
                  <a:pt x="160020" y="620267"/>
                </a:lnTo>
                <a:lnTo>
                  <a:pt x="147447" y="609885"/>
                </a:lnTo>
                <a:lnTo>
                  <a:pt x="113156" y="601408"/>
                </a:lnTo>
                <a:lnTo>
                  <a:pt x="62293" y="595693"/>
                </a:lnTo>
                <a:lnTo>
                  <a:pt x="0" y="593597"/>
                </a:lnTo>
                <a:lnTo>
                  <a:pt x="62293" y="591502"/>
                </a:lnTo>
                <a:lnTo>
                  <a:pt x="113156" y="585787"/>
                </a:lnTo>
                <a:lnTo>
                  <a:pt x="147447" y="577310"/>
                </a:lnTo>
                <a:lnTo>
                  <a:pt x="160020" y="566927"/>
                </a:lnTo>
                <a:lnTo>
                  <a:pt x="160020" y="26669"/>
                </a:lnTo>
                <a:lnTo>
                  <a:pt x="172593" y="16287"/>
                </a:lnTo>
                <a:lnTo>
                  <a:pt x="206883" y="7810"/>
                </a:lnTo>
                <a:lnTo>
                  <a:pt x="257746" y="2095"/>
                </a:lnTo>
                <a:lnTo>
                  <a:pt x="320040" y="0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6424" y="2562098"/>
            <a:ext cx="429895" cy="282575"/>
          </a:xfrm>
          <a:custGeom>
            <a:avLst/>
            <a:gdLst/>
            <a:ahLst/>
            <a:cxnLst/>
            <a:rect l="l" t="t" r="r" b="b"/>
            <a:pathLst>
              <a:path w="429894" h="282575">
                <a:moveTo>
                  <a:pt x="339483" y="0"/>
                </a:moveTo>
                <a:lnTo>
                  <a:pt x="335546" y="11429"/>
                </a:lnTo>
                <a:lnTo>
                  <a:pt x="351854" y="18504"/>
                </a:lnTo>
                <a:lnTo>
                  <a:pt x="365899" y="28305"/>
                </a:lnTo>
                <a:lnTo>
                  <a:pt x="394423" y="73852"/>
                </a:lnTo>
                <a:lnTo>
                  <a:pt x="402717" y="115623"/>
                </a:lnTo>
                <a:lnTo>
                  <a:pt x="403745" y="139700"/>
                </a:lnTo>
                <a:lnTo>
                  <a:pt x="402699" y="164580"/>
                </a:lnTo>
                <a:lnTo>
                  <a:pt x="394369" y="207529"/>
                </a:lnTo>
                <a:lnTo>
                  <a:pt x="365947" y="253730"/>
                </a:lnTo>
                <a:lnTo>
                  <a:pt x="335927" y="270763"/>
                </a:lnTo>
                <a:lnTo>
                  <a:pt x="339483" y="282321"/>
                </a:lnTo>
                <a:lnTo>
                  <a:pt x="377980" y="264191"/>
                </a:lnTo>
                <a:lnTo>
                  <a:pt x="406285" y="232917"/>
                </a:lnTo>
                <a:lnTo>
                  <a:pt x="423716" y="191071"/>
                </a:lnTo>
                <a:lnTo>
                  <a:pt x="429526" y="141224"/>
                </a:lnTo>
                <a:lnTo>
                  <a:pt x="428074" y="115339"/>
                </a:lnTo>
                <a:lnTo>
                  <a:pt x="416453" y="69429"/>
                </a:lnTo>
                <a:lnTo>
                  <a:pt x="393329" y="32093"/>
                </a:lnTo>
                <a:lnTo>
                  <a:pt x="359940" y="7379"/>
                </a:lnTo>
                <a:lnTo>
                  <a:pt x="339483" y="0"/>
                </a:lnTo>
                <a:close/>
              </a:path>
              <a:path w="429894" h="282575">
                <a:moveTo>
                  <a:pt x="90043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611" y="270763"/>
                </a:lnTo>
                <a:lnTo>
                  <a:pt x="77528" y="263646"/>
                </a:lnTo>
                <a:lnTo>
                  <a:pt x="63647" y="253730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700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7308" y="2562098"/>
            <a:ext cx="429895" cy="282575"/>
          </a:xfrm>
          <a:custGeom>
            <a:avLst/>
            <a:gdLst/>
            <a:ahLst/>
            <a:cxnLst/>
            <a:rect l="l" t="t" r="r" b="b"/>
            <a:pathLst>
              <a:path w="429894" h="282575">
                <a:moveTo>
                  <a:pt x="339471" y="0"/>
                </a:moveTo>
                <a:lnTo>
                  <a:pt x="335534" y="11429"/>
                </a:lnTo>
                <a:lnTo>
                  <a:pt x="351841" y="18504"/>
                </a:lnTo>
                <a:lnTo>
                  <a:pt x="365887" y="28305"/>
                </a:lnTo>
                <a:lnTo>
                  <a:pt x="394410" y="73852"/>
                </a:lnTo>
                <a:lnTo>
                  <a:pt x="402705" y="115623"/>
                </a:lnTo>
                <a:lnTo>
                  <a:pt x="403733" y="139700"/>
                </a:lnTo>
                <a:lnTo>
                  <a:pt x="402687" y="164580"/>
                </a:lnTo>
                <a:lnTo>
                  <a:pt x="394356" y="207529"/>
                </a:lnTo>
                <a:lnTo>
                  <a:pt x="365934" y="253730"/>
                </a:lnTo>
                <a:lnTo>
                  <a:pt x="335915" y="270763"/>
                </a:lnTo>
                <a:lnTo>
                  <a:pt x="339471" y="282321"/>
                </a:lnTo>
                <a:lnTo>
                  <a:pt x="377967" y="264191"/>
                </a:lnTo>
                <a:lnTo>
                  <a:pt x="406273" y="232917"/>
                </a:lnTo>
                <a:lnTo>
                  <a:pt x="423703" y="191071"/>
                </a:lnTo>
                <a:lnTo>
                  <a:pt x="429514" y="141224"/>
                </a:lnTo>
                <a:lnTo>
                  <a:pt x="428061" y="115339"/>
                </a:lnTo>
                <a:lnTo>
                  <a:pt x="416440" y="69429"/>
                </a:lnTo>
                <a:lnTo>
                  <a:pt x="393317" y="32093"/>
                </a:lnTo>
                <a:lnTo>
                  <a:pt x="359927" y="7379"/>
                </a:lnTo>
                <a:lnTo>
                  <a:pt x="339471" y="0"/>
                </a:lnTo>
                <a:close/>
              </a:path>
              <a:path w="42989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6139" y="1570177"/>
            <a:ext cx="4941570" cy="1293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955040" algn="l"/>
                <a:tab pos="1930400" algn="l"/>
                <a:tab pos="2578100" algn="l"/>
                <a:tab pos="3105785" algn="l"/>
                <a:tab pos="4046220" algn="l"/>
              </a:tabLst>
            </a:pPr>
            <a:r>
              <a:rPr sz="3600" spc="-560" dirty="0">
                <a:latin typeface="Cambria Math"/>
                <a:cs typeface="Cambria Math"/>
              </a:rPr>
              <a:t>𝐹</a:t>
            </a:r>
            <a:r>
              <a:rPr sz="3900" spc="232" baseline="-16025" dirty="0">
                <a:latin typeface="Cambria Math"/>
                <a:cs typeface="Cambria Math"/>
              </a:rPr>
              <a:t>𝑎𝑐𝑐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spc="-35" dirty="0">
                <a:latin typeface="Cambria Math"/>
                <a:cs typeface="Cambria Math"/>
              </a:rPr>
              <a:t>𝐹</a:t>
            </a:r>
            <a:r>
              <a:rPr sz="3900" spc="-52" baseline="-16025" dirty="0">
                <a:latin typeface="Cambria Math"/>
                <a:cs typeface="Cambria Math"/>
              </a:rPr>
              <a:t>𝑡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spc="-50" dirty="0">
                <a:latin typeface="Cambria Math"/>
                <a:cs typeface="Cambria Math"/>
              </a:rPr>
              <a:t>−</a:t>
            </a:r>
            <a:r>
              <a:rPr sz="3600" dirty="0">
                <a:latin typeface="Cambria Math"/>
                <a:cs typeface="Cambria Math"/>
              </a:rPr>
              <a:t>	</a:t>
            </a:r>
            <a:r>
              <a:rPr sz="3600" spc="-645" dirty="0">
                <a:latin typeface="Cambria Math"/>
                <a:cs typeface="Cambria Math"/>
              </a:rPr>
              <a:t>𝐹</a:t>
            </a:r>
            <a:r>
              <a:rPr sz="3900" spc="97" baseline="-16025" dirty="0">
                <a:latin typeface="Cambria Math"/>
                <a:cs typeface="Cambria Math"/>
              </a:rPr>
              <a:t>𝑎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-5" dirty="0">
                <a:latin typeface="Cambria Math"/>
                <a:cs typeface="Cambria Math"/>
              </a:rPr>
              <a:t> </a:t>
            </a:r>
            <a:r>
              <a:rPr sz="3600" spc="-665" dirty="0">
                <a:latin typeface="Cambria Math"/>
                <a:cs typeface="Cambria Math"/>
              </a:rPr>
              <a:t>𝐹</a:t>
            </a:r>
            <a:r>
              <a:rPr sz="3900" spc="75" baseline="-16025" dirty="0">
                <a:latin typeface="Cambria Math"/>
                <a:cs typeface="Cambria Math"/>
              </a:rPr>
              <a:t>𝑟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-15" dirty="0">
                <a:latin typeface="Cambria Math"/>
                <a:cs typeface="Cambria Math"/>
              </a:rPr>
              <a:t> </a:t>
            </a:r>
            <a:r>
              <a:rPr sz="3600" spc="-825" dirty="0">
                <a:latin typeface="Cambria Math"/>
                <a:cs typeface="Cambria Math"/>
              </a:rPr>
              <a:t>𝐹</a:t>
            </a:r>
            <a:r>
              <a:rPr sz="3900" spc="67" baseline="-16025" dirty="0">
                <a:latin typeface="Cambria Math"/>
                <a:cs typeface="Cambria Math"/>
              </a:rPr>
              <a:t>𝑔</a:t>
            </a:r>
            <a:endParaRPr sz="3900" baseline="-16025">
              <a:latin typeface="Cambria Math"/>
              <a:cs typeface="Cambria Math"/>
            </a:endParaRPr>
          </a:p>
          <a:p>
            <a:pPr marL="189865">
              <a:lnSpc>
                <a:spcPct val="100000"/>
              </a:lnSpc>
              <a:spcBef>
                <a:spcPts val="2780"/>
              </a:spcBef>
              <a:tabLst>
                <a:tab pos="631825" algn="l"/>
                <a:tab pos="1070610" algn="l"/>
              </a:tabLst>
            </a:pPr>
            <a:r>
              <a:rPr sz="2400" spc="-50" dirty="0">
                <a:latin typeface="Cambria Math"/>
                <a:cs typeface="Cambria Math"/>
              </a:rPr>
              <a:t>𝑁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𝑁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22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Forces</a:t>
            </a:r>
            <a:r>
              <a:rPr spc="-7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power</a:t>
            </a:r>
            <a:r>
              <a:rPr spc="-40" dirty="0"/>
              <a:t> </a:t>
            </a:r>
            <a:r>
              <a:rPr dirty="0"/>
              <a:t>balance</a:t>
            </a:r>
            <a:r>
              <a:rPr spc="-50" dirty="0"/>
              <a:t> </a:t>
            </a:r>
            <a:r>
              <a:rPr dirty="0"/>
              <a:t>equations</a:t>
            </a:r>
            <a:r>
              <a:rPr spc="-50" dirty="0"/>
              <a:t> </a:t>
            </a:r>
            <a:r>
              <a:rPr spc="-10" dirty="0"/>
              <a:t>(3/5)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912260"/>
            <a:ext cx="9331960" cy="1433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text:</a:t>
            </a:r>
            <a:endParaRPr sz="2800">
              <a:latin typeface="Calibri"/>
              <a:cs typeface="Calibri"/>
            </a:endParaRPr>
          </a:p>
          <a:p>
            <a:pPr marL="499109" marR="5080" indent="-486409">
              <a:lnSpc>
                <a:spcPts val="3020"/>
              </a:lnSpc>
              <a:spcBef>
                <a:spcPts val="1055"/>
              </a:spcBef>
              <a:tabLst>
                <a:tab pos="2012314" algn="l"/>
              </a:tabLst>
            </a:pPr>
            <a:r>
              <a:rPr sz="2800" i="1" dirty="0">
                <a:latin typeface="Calibri"/>
                <a:cs typeface="Calibri"/>
              </a:rPr>
              <a:t>(3)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required</a:t>
            </a:r>
            <a:r>
              <a:rPr sz="2800" i="1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traction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power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is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product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of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total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vehicle </a:t>
            </a:r>
            <a:r>
              <a:rPr sz="2800" i="1" dirty="0">
                <a:latin typeface="Calibri"/>
                <a:cs typeface="Calibri"/>
              </a:rPr>
              <a:t>force</a:t>
            </a:r>
            <a:r>
              <a:rPr sz="2800" i="1" spc="-110" dirty="0">
                <a:latin typeface="Calibri"/>
                <a:cs typeface="Calibri"/>
              </a:rPr>
              <a:t> </a:t>
            </a:r>
            <a:r>
              <a:rPr sz="2800" i="1" spc="-25" dirty="0">
                <a:latin typeface="Calibri"/>
                <a:cs typeface="Calibri"/>
              </a:rPr>
              <a:t>and</a:t>
            </a:r>
            <a:r>
              <a:rPr sz="2800" i="1" dirty="0">
                <a:latin typeface="Calibri"/>
                <a:cs typeface="Calibri"/>
              </a:rPr>
              <a:t>	vehicle</a:t>
            </a:r>
            <a:r>
              <a:rPr sz="2800" i="1" spc="-9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speed.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557" y="1602104"/>
            <a:ext cx="421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(3)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6424" y="2562098"/>
            <a:ext cx="501650" cy="282575"/>
          </a:xfrm>
          <a:custGeom>
            <a:avLst/>
            <a:gdLst/>
            <a:ahLst/>
            <a:cxnLst/>
            <a:rect l="l" t="t" r="r" b="b"/>
            <a:pathLst>
              <a:path w="501650" h="282575">
                <a:moveTo>
                  <a:pt x="411111" y="0"/>
                </a:moveTo>
                <a:lnTo>
                  <a:pt x="407174" y="11429"/>
                </a:lnTo>
                <a:lnTo>
                  <a:pt x="423482" y="18504"/>
                </a:lnTo>
                <a:lnTo>
                  <a:pt x="437527" y="28305"/>
                </a:lnTo>
                <a:lnTo>
                  <a:pt x="466051" y="73852"/>
                </a:lnTo>
                <a:lnTo>
                  <a:pt x="474345" y="115623"/>
                </a:lnTo>
                <a:lnTo>
                  <a:pt x="475373" y="139700"/>
                </a:lnTo>
                <a:lnTo>
                  <a:pt x="474327" y="164580"/>
                </a:lnTo>
                <a:lnTo>
                  <a:pt x="465997" y="207529"/>
                </a:lnTo>
                <a:lnTo>
                  <a:pt x="437575" y="253730"/>
                </a:lnTo>
                <a:lnTo>
                  <a:pt x="407555" y="270763"/>
                </a:lnTo>
                <a:lnTo>
                  <a:pt x="411111" y="282321"/>
                </a:lnTo>
                <a:lnTo>
                  <a:pt x="449608" y="264191"/>
                </a:lnTo>
                <a:lnTo>
                  <a:pt x="477913" y="232917"/>
                </a:lnTo>
                <a:lnTo>
                  <a:pt x="495344" y="191071"/>
                </a:lnTo>
                <a:lnTo>
                  <a:pt x="501154" y="141224"/>
                </a:lnTo>
                <a:lnTo>
                  <a:pt x="499702" y="115339"/>
                </a:lnTo>
                <a:lnTo>
                  <a:pt x="488081" y="69429"/>
                </a:lnTo>
                <a:lnTo>
                  <a:pt x="464957" y="32093"/>
                </a:lnTo>
                <a:lnTo>
                  <a:pt x="431568" y="7379"/>
                </a:lnTo>
                <a:lnTo>
                  <a:pt x="411111" y="0"/>
                </a:lnTo>
                <a:close/>
              </a:path>
              <a:path w="501650" h="282575">
                <a:moveTo>
                  <a:pt x="90043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611" y="270763"/>
                </a:lnTo>
                <a:lnTo>
                  <a:pt x="77528" y="263646"/>
                </a:lnTo>
                <a:lnTo>
                  <a:pt x="63647" y="253730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700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5889" y="2562098"/>
            <a:ext cx="429895" cy="282575"/>
          </a:xfrm>
          <a:custGeom>
            <a:avLst/>
            <a:gdLst/>
            <a:ahLst/>
            <a:cxnLst/>
            <a:rect l="l" t="t" r="r" b="b"/>
            <a:pathLst>
              <a:path w="429894" h="282575">
                <a:moveTo>
                  <a:pt x="339471" y="0"/>
                </a:moveTo>
                <a:lnTo>
                  <a:pt x="335534" y="11429"/>
                </a:lnTo>
                <a:lnTo>
                  <a:pt x="351841" y="18504"/>
                </a:lnTo>
                <a:lnTo>
                  <a:pt x="365887" y="28305"/>
                </a:lnTo>
                <a:lnTo>
                  <a:pt x="394410" y="73852"/>
                </a:lnTo>
                <a:lnTo>
                  <a:pt x="402705" y="115623"/>
                </a:lnTo>
                <a:lnTo>
                  <a:pt x="403733" y="139700"/>
                </a:lnTo>
                <a:lnTo>
                  <a:pt x="402687" y="164580"/>
                </a:lnTo>
                <a:lnTo>
                  <a:pt x="394356" y="207529"/>
                </a:lnTo>
                <a:lnTo>
                  <a:pt x="365934" y="253730"/>
                </a:lnTo>
                <a:lnTo>
                  <a:pt x="335915" y="270763"/>
                </a:lnTo>
                <a:lnTo>
                  <a:pt x="339471" y="282321"/>
                </a:lnTo>
                <a:lnTo>
                  <a:pt x="377967" y="264191"/>
                </a:lnTo>
                <a:lnTo>
                  <a:pt x="406273" y="232917"/>
                </a:lnTo>
                <a:lnTo>
                  <a:pt x="423703" y="191071"/>
                </a:lnTo>
                <a:lnTo>
                  <a:pt x="429513" y="141224"/>
                </a:lnTo>
                <a:lnTo>
                  <a:pt x="428061" y="115339"/>
                </a:lnTo>
                <a:lnTo>
                  <a:pt x="416440" y="69429"/>
                </a:lnTo>
                <a:lnTo>
                  <a:pt x="393317" y="32093"/>
                </a:lnTo>
                <a:lnTo>
                  <a:pt x="359927" y="7379"/>
                </a:lnTo>
                <a:lnTo>
                  <a:pt x="339471" y="0"/>
                </a:lnTo>
                <a:close/>
              </a:path>
              <a:path w="42989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4239" y="1536953"/>
            <a:ext cx="2367280" cy="132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563245" algn="l"/>
                <a:tab pos="1637664" algn="l"/>
              </a:tabLst>
            </a:pPr>
            <a:r>
              <a:rPr sz="3600" spc="-25" dirty="0">
                <a:latin typeface="Cambria Math"/>
                <a:cs typeface="Cambria Math"/>
              </a:rPr>
              <a:t>𝑃</a:t>
            </a:r>
            <a:r>
              <a:rPr sz="3900" spc="-37" baseline="-16025" dirty="0">
                <a:latin typeface="Cambria Math"/>
                <a:cs typeface="Cambria Math"/>
              </a:rPr>
              <a:t>𝑡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spc="-25" dirty="0">
                <a:latin typeface="Cambria Math"/>
                <a:cs typeface="Cambria Math"/>
              </a:rPr>
              <a:t>𝐹</a:t>
            </a:r>
            <a:r>
              <a:rPr sz="3900" spc="-37" baseline="-16025" dirty="0">
                <a:latin typeface="Cambria Math"/>
                <a:cs typeface="Cambria Math"/>
              </a:rPr>
              <a:t>𝑡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spc="120" dirty="0">
                <a:latin typeface="Cambria Math"/>
                <a:cs typeface="Cambria Math"/>
              </a:rPr>
              <a:t>∙</a:t>
            </a:r>
            <a:r>
              <a:rPr sz="3600" dirty="0">
                <a:latin typeface="Cambria Math"/>
                <a:cs typeface="Cambria Math"/>
              </a:rPr>
              <a:t> </a:t>
            </a:r>
            <a:r>
              <a:rPr sz="3600" spc="-50" dirty="0">
                <a:latin typeface="Cambria Math"/>
                <a:cs typeface="Cambria Math"/>
              </a:rPr>
              <a:t>𝑣</a:t>
            </a:r>
            <a:endParaRPr sz="3600">
              <a:latin typeface="Cambria Math"/>
              <a:cs typeface="Cambria Math"/>
            </a:endParaRPr>
          </a:p>
          <a:p>
            <a:pPr marL="151765">
              <a:lnSpc>
                <a:spcPct val="100000"/>
              </a:lnSpc>
              <a:spcBef>
                <a:spcPts val="3045"/>
              </a:spcBef>
              <a:tabLst>
                <a:tab pos="663575" algn="l"/>
                <a:tab pos="1101090" algn="l"/>
                <a:tab pos="1527810" algn="l"/>
              </a:tabLst>
            </a:pPr>
            <a:r>
              <a:rPr sz="2400" spc="-50" dirty="0">
                <a:latin typeface="Cambria Math"/>
                <a:cs typeface="Cambria Math"/>
              </a:rPr>
              <a:t>𝑊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𝑁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libri"/>
                <a:cs typeface="Calibri"/>
              </a:rPr>
              <a:t>(m/s)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23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Forces</a:t>
            </a:r>
            <a:r>
              <a:rPr spc="-7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power</a:t>
            </a:r>
            <a:r>
              <a:rPr spc="-40" dirty="0"/>
              <a:t> </a:t>
            </a:r>
            <a:r>
              <a:rPr dirty="0"/>
              <a:t>balance</a:t>
            </a:r>
            <a:r>
              <a:rPr spc="-50" dirty="0"/>
              <a:t> </a:t>
            </a:r>
            <a:r>
              <a:rPr dirty="0"/>
              <a:t>equations</a:t>
            </a:r>
            <a:r>
              <a:rPr spc="-50" dirty="0"/>
              <a:t> </a:t>
            </a:r>
            <a:r>
              <a:rPr spc="-10" dirty="0"/>
              <a:t>(4/5)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912260"/>
            <a:ext cx="8909050" cy="1433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text:</a:t>
            </a:r>
            <a:endParaRPr sz="2800">
              <a:latin typeface="Calibri"/>
              <a:cs typeface="Calibri"/>
            </a:endParaRPr>
          </a:p>
          <a:p>
            <a:pPr marL="499109" marR="5080" indent="-486409">
              <a:lnSpc>
                <a:spcPts val="3020"/>
              </a:lnSpc>
              <a:spcBef>
                <a:spcPts val="1055"/>
              </a:spcBef>
            </a:pPr>
            <a:r>
              <a:rPr sz="2800" i="1" dirty="0">
                <a:latin typeface="Calibri"/>
                <a:cs typeface="Calibri"/>
              </a:rPr>
              <a:t>(4)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9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total</a:t>
            </a:r>
            <a:r>
              <a:rPr sz="2800" i="1" spc="-7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wheel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torque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is</a:t>
            </a:r>
            <a:r>
              <a:rPr sz="2800" i="1" spc="-9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75" dirty="0">
                <a:latin typeface="Calibri"/>
                <a:cs typeface="Calibri"/>
              </a:rPr>
              <a:t> </a:t>
            </a:r>
            <a:r>
              <a:rPr sz="2800" i="1" spc="-20" dirty="0">
                <a:latin typeface="Calibri"/>
                <a:cs typeface="Calibri"/>
              </a:rPr>
              <a:t>Traction</a:t>
            </a:r>
            <a:r>
              <a:rPr sz="2800" i="1" spc="-8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force</a:t>
            </a:r>
            <a:r>
              <a:rPr sz="2800" i="1" spc="-8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multiplied</a:t>
            </a:r>
            <a:r>
              <a:rPr sz="2800" i="1" spc="-75" dirty="0">
                <a:latin typeface="Calibri"/>
                <a:cs typeface="Calibri"/>
              </a:rPr>
              <a:t> </a:t>
            </a:r>
            <a:r>
              <a:rPr sz="2800" i="1" spc="-20" dirty="0">
                <a:latin typeface="Calibri"/>
                <a:cs typeface="Calibri"/>
              </a:rPr>
              <a:t>with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9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effective</a:t>
            </a:r>
            <a:r>
              <a:rPr sz="2800" i="1" spc="-7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wheel</a:t>
            </a:r>
            <a:r>
              <a:rPr sz="2800" i="1" spc="-9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radius.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557" y="1602104"/>
            <a:ext cx="421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(4)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6424" y="2562098"/>
            <a:ext cx="682625" cy="282575"/>
          </a:xfrm>
          <a:custGeom>
            <a:avLst/>
            <a:gdLst/>
            <a:ahLst/>
            <a:cxnLst/>
            <a:rect l="l" t="t" r="r" b="b"/>
            <a:pathLst>
              <a:path w="682625" h="282575">
                <a:moveTo>
                  <a:pt x="592467" y="0"/>
                </a:moveTo>
                <a:lnTo>
                  <a:pt x="588530" y="11429"/>
                </a:lnTo>
                <a:lnTo>
                  <a:pt x="604838" y="18504"/>
                </a:lnTo>
                <a:lnTo>
                  <a:pt x="618883" y="28305"/>
                </a:lnTo>
                <a:lnTo>
                  <a:pt x="647407" y="73852"/>
                </a:lnTo>
                <a:lnTo>
                  <a:pt x="655701" y="115623"/>
                </a:lnTo>
                <a:lnTo>
                  <a:pt x="656729" y="139700"/>
                </a:lnTo>
                <a:lnTo>
                  <a:pt x="655683" y="164580"/>
                </a:lnTo>
                <a:lnTo>
                  <a:pt x="647353" y="207529"/>
                </a:lnTo>
                <a:lnTo>
                  <a:pt x="618931" y="253730"/>
                </a:lnTo>
                <a:lnTo>
                  <a:pt x="588911" y="270763"/>
                </a:lnTo>
                <a:lnTo>
                  <a:pt x="592467" y="282321"/>
                </a:lnTo>
                <a:lnTo>
                  <a:pt x="630964" y="264191"/>
                </a:lnTo>
                <a:lnTo>
                  <a:pt x="659269" y="232917"/>
                </a:lnTo>
                <a:lnTo>
                  <a:pt x="676700" y="191071"/>
                </a:lnTo>
                <a:lnTo>
                  <a:pt x="682510" y="141224"/>
                </a:lnTo>
                <a:lnTo>
                  <a:pt x="681058" y="115339"/>
                </a:lnTo>
                <a:lnTo>
                  <a:pt x="669437" y="69429"/>
                </a:lnTo>
                <a:lnTo>
                  <a:pt x="646313" y="32093"/>
                </a:lnTo>
                <a:lnTo>
                  <a:pt x="612924" y="7379"/>
                </a:lnTo>
                <a:lnTo>
                  <a:pt x="592467" y="0"/>
                </a:lnTo>
                <a:close/>
              </a:path>
              <a:path w="682625" h="282575">
                <a:moveTo>
                  <a:pt x="90043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611" y="270763"/>
                </a:lnTo>
                <a:lnTo>
                  <a:pt x="77528" y="263646"/>
                </a:lnTo>
                <a:lnTo>
                  <a:pt x="63647" y="253730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700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0292" y="2562098"/>
            <a:ext cx="429895" cy="282575"/>
          </a:xfrm>
          <a:custGeom>
            <a:avLst/>
            <a:gdLst/>
            <a:ahLst/>
            <a:cxnLst/>
            <a:rect l="l" t="t" r="r" b="b"/>
            <a:pathLst>
              <a:path w="429894" h="282575">
                <a:moveTo>
                  <a:pt x="339470" y="0"/>
                </a:moveTo>
                <a:lnTo>
                  <a:pt x="335533" y="11429"/>
                </a:lnTo>
                <a:lnTo>
                  <a:pt x="351841" y="18504"/>
                </a:lnTo>
                <a:lnTo>
                  <a:pt x="365886" y="28305"/>
                </a:lnTo>
                <a:lnTo>
                  <a:pt x="394410" y="73852"/>
                </a:lnTo>
                <a:lnTo>
                  <a:pt x="402705" y="115623"/>
                </a:lnTo>
                <a:lnTo>
                  <a:pt x="403732" y="139700"/>
                </a:lnTo>
                <a:lnTo>
                  <a:pt x="402687" y="164580"/>
                </a:lnTo>
                <a:lnTo>
                  <a:pt x="394356" y="207529"/>
                </a:lnTo>
                <a:lnTo>
                  <a:pt x="365934" y="253730"/>
                </a:lnTo>
                <a:lnTo>
                  <a:pt x="335914" y="270763"/>
                </a:lnTo>
                <a:lnTo>
                  <a:pt x="339470" y="282321"/>
                </a:lnTo>
                <a:lnTo>
                  <a:pt x="377967" y="264191"/>
                </a:lnTo>
                <a:lnTo>
                  <a:pt x="406273" y="232917"/>
                </a:lnTo>
                <a:lnTo>
                  <a:pt x="423703" y="191071"/>
                </a:lnTo>
                <a:lnTo>
                  <a:pt x="429513" y="141224"/>
                </a:lnTo>
                <a:lnTo>
                  <a:pt x="428061" y="115339"/>
                </a:lnTo>
                <a:lnTo>
                  <a:pt x="416440" y="69429"/>
                </a:lnTo>
                <a:lnTo>
                  <a:pt x="393317" y="32093"/>
                </a:lnTo>
                <a:lnTo>
                  <a:pt x="359927" y="7379"/>
                </a:lnTo>
                <a:lnTo>
                  <a:pt x="339470" y="0"/>
                </a:lnTo>
                <a:close/>
              </a:path>
              <a:path w="429894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6139" y="1536953"/>
            <a:ext cx="2542540" cy="132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700405" algn="l"/>
                <a:tab pos="1774825" algn="l"/>
              </a:tabLst>
            </a:pPr>
            <a:r>
              <a:rPr sz="3600" spc="80" dirty="0">
                <a:latin typeface="Cambria Math"/>
                <a:cs typeface="Cambria Math"/>
              </a:rPr>
              <a:t>𝜏</a:t>
            </a:r>
            <a:r>
              <a:rPr sz="3900" spc="120" baseline="-16025" dirty="0">
                <a:latin typeface="Cambria Math"/>
                <a:cs typeface="Cambria Math"/>
              </a:rPr>
              <a:t>𝑤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spc="-35" dirty="0">
                <a:latin typeface="Cambria Math"/>
                <a:cs typeface="Cambria Math"/>
              </a:rPr>
              <a:t>𝐹</a:t>
            </a:r>
            <a:r>
              <a:rPr sz="3900" spc="-52" baseline="-16025" dirty="0">
                <a:latin typeface="Cambria Math"/>
                <a:cs typeface="Cambria Math"/>
              </a:rPr>
              <a:t>𝑡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spc="120" dirty="0">
                <a:latin typeface="Cambria Math"/>
                <a:cs typeface="Cambria Math"/>
              </a:rPr>
              <a:t>∙</a:t>
            </a:r>
            <a:r>
              <a:rPr sz="3600" dirty="0">
                <a:latin typeface="Cambria Math"/>
                <a:cs typeface="Cambria Math"/>
              </a:rPr>
              <a:t> </a:t>
            </a:r>
            <a:r>
              <a:rPr sz="3600" spc="-25" dirty="0">
                <a:latin typeface="Cambria Math"/>
                <a:cs typeface="Cambria Math"/>
              </a:rPr>
              <a:t>𝑤</a:t>
            </a:r>
            <a:r>
              <a:rPr sz="3900" spc="-37" baseline="-16025" dirty="0">
                <a:latin typeface="Cambria Math"/>
                <a:cs typeface="Cambria Math"/>
              </a:rPr>
              <a:t>𝑟</a:t>
            </a:r>
            <a:endParaRPr sz="3900" baseline="-16025">
              <a:latin typeface="Cambria Math"/>
              <a:cs typeface="Cambria Math"/>
            </a:endParaRPr>
          </a:p>
          <a:p>
            <a:pPr marL="189865">
              <a:lnSpc>
                <a:spcPct val="100000"/>
              </a:lnSpc>
              <a:spcBef>
                <a:spcPts val="3045"/>
              </a:spcBef>
              <a:tabLst>
                <a:tab pos="886460" algn="l"/>
                <a:tab pos="1323975" algn="l"/>
                <a:tab pos="1750695" algn="l"/>
              </a:tabLst>
            </a:pPr>
            <a:r>
              <a:rPr sz="2400" spc="-25" dirty="0">
                <a:latin typeface="Cambria Math"/>
                <a:cs typeface="Cambria Math"/>
              </a:rPr>
              <a:t>𝑁𝑚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𝑁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libri"/>
                <a:cs typeface="Calibri"/>
              </a:rPr>
              <a:t>(m)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24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Forces</a:t>
            </a:r>
            <a:r>
              <a:rPr spc="-7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power</a:t>
            </a:r>
            <a:r>
              <a:rPr spc="-40" dirty="0"/>
              <a:t> </a:t>
            </a:r>
            <a:r>
              <a:rPr dirty="0"/>
              <a:t>balance</a:t>
            </a:r>
            <a:r>
              <a:rPr spc="-50" dirty="0"/>
              <a:t> </a:t>
            </a:r>
            <a:r>
              <a:rPr dirty="0"/>
              <a:t>equations</a:t>
            </a:r>
            <a:r>
              <a:rPr spc="-50" dirty="0"/>
              <a:t> </a:t>
            </a:r>
            <a:r>
              <a:rPr spc="-10" dirty="0"/>
              <a:t>(5/5)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3912260"/>
            <a:ext cx="9082405" cy="1433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text:</a:t>
            </a:r>
            <a:endParaRPr sz="2800">
              <a:latin typeface="Calibri"/>
              <a:cs typeface="Calibri"/>
            </a:endParaRPr>
          </a:p>
          <a:p>
            <a:pPr marL="417830" marR="5080" indent="-405765">
              <a:lnSpc>
                <a:spcPts val="3020"/>
              </a:lnSpc>
              <a:spcBef>
                <a:spcPts val="1055"/>
              </a:spcBef>
            </a:pPr>
            <a:r>
              <a:rPr sz="2800" i="1" dirty="0">
                <a:latin typeface="Calibri"/>
                <a:cs typeface="Calibri"/>
              </a:rPr>
              <a:t>(5)</a:t>
            </a:r>
            <a:r>
              <a:rPr sz="2800" i="1" spc="-6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9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wheel</a:t>
            </a:r>
            <a:r>
              <a:rPr sz="2800" i="1" spc="-7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rotational</a:t>
            </a:r>
            <a:r>
              <a:rPr sz="2800" i="1" spc="-7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speed</a:t>
            </a:r>
            <a:r>
              <a:rPr sz="2800" i="1" spc="-8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equals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vehicle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ground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speed </a:t>
            </a:r>
            <a:r>
              <a:rPr sz="2800" i="1" dirty="0">
                <a:latin typeface="Calibri"/>
                <a:cs typeface="Calibri"/>
              </a:rPr>
              <a:t>divided</a:t>
            </a:r>
            <a:r>
              <a:rPr sz="2800" i="1" spc="-8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by</a:t>
            </a:r>
            <a:r>
              <a:rPr sz="2800" i="1" spc="-8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the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effective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wheel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radius.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1188" y="1746250"/>
            <a:ext cx="29908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160" dirty="0">
                <a:latin typeface="Cambria Math"/>
                <a:cs typeface="Cambria Math"/>
              </a:rPr>
              <a:t>𝑤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557" y="1529841"/>
            <a:ext cx="1042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9930" algn="l"/>
              </a:tabLst>
            </a:pPr>
            <a:r>
              <a:rPr sz="4200" spc="-37" baseline="1984" dirty="0">
                <a:latin typeface="Calibri"/>
                <a:cs typeface="Calibri"/>
              </a:rPr>
              <a:t>(5)</a:t>
            </a:r>
            <a:r>
              <a:rPr sz="4200" baseline="1984" dirty="0">
                <a:latin typeface="Calibri"/>
                <a:cs typeface="Calibri"/>
              </a:rPr>
              <a:t>	</a:t>
            </a:r>
            <a:r>
              <a:rPr sz="3600" spc="-50" dirty="0">
                <a:latin typeface="Cambria Math"/>
                <a:cs typeface="Cambria Math"/>
              </a:rPr>
              <a:t>𝜔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9382" y="1529841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9695" y="1854707"/>
            <a:ext cx="515620" cy="29209"/>
          </a:xfrm>
          <a:custGeom>
            <a:avLst/>
            <a:gdLst/>
            <a:ahLst/>
            <a:cxnLst/>
            <a:rect l="l" t="t" r="r" b="b"/>
            <a:pathLst>
              <a:path w="515619" h="29210">
                <a:moveTo>
                  <a:pt x="515112" y="0"/>
                </a:moveTo>
                <a:lnTo>
                  <a:pt x="0" y="0"/>
                </a:lnTo>
                <a:lnTo>
                  <a:pt x="0" y="28955"/>
                </a:lnTo>
                <a:lnTo>
                  <a:pt x="515112" y="28955"/>
                </a:lnTo>
                <a:lnTo>
                  <a:pt x="515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53742" y="1183894"/>
            <a:ext cx="274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latin typeface="Cambria Math"/>
                <a:cs typeface="Cambria Math"/>
              </a:rPr>
              <a:t>𝑣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7250" y="1835861"/>
            <a:ext cx="3638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latin typeface="Cambria Math"/>
                <a:cs typeface="Cambria Math"/>
              </a:rPr>
              <a:t>𝑤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6622" y="2052269"/>
            <a:ext cx="20256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95" dirty="0">
                <a:latin typeface="Cambria Math"/>
                <a:cs typeface="Cambria Math"/>
              </a:rPr>
              <a:t>𝑟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3610" y="2633091"/>
            <a:ext cx="995044" cy="282575"/>
          </a:xfrm>
          <a:custGeom>
            <a:avLst/>
            <a:gdLst/>
            <a:ahLst/>
            <a:cxnLst/>
            <a:rect l="l" t="t" r="r" b="b"/>
            <a:pathLst>
              <a:path w="995044" h="282575">
                <a:moveTo>
                  <a:pt x="904900" y="0"/>
                </a:moveTo>
                <a:lnTo>
                  <a:pt x="900836" y="11430"/>
                </a:lnTo>
                <a:lnTo>
                  <a:pt x="917217" y="18504"/>
                </a:lnTo>
                <a:lnTo>
                  <a:pt x="931300" y="28305"/>
                </a:lnTo>
                <a:lnTo>
                  <a:pt x="959839" y="73852"/>
                </a:lnTo>
                <a:lnTo>
                  <a:pt x="968134" y="115623"/>
                </a:lnTo>
                <a:lnTo>
                  <a:pt x="969162" y="139700"/>
                </a:lnTo>
                <a:lnTo>
                  <a:pt x="968114" y="164580"/>
                </a:lnTo>
                <a:lnTo>
                  <a:pt x="959732" y="207529"/>
                </a:lnTo>
                <a:lnTo>
                  <a:pt x="931300" y="253777"/>
                </a:lnTo>
                <a:lnTo>
                  <a:pt x="901344" y="270763"/>
                </a:lnTo>
                <a:lnTo>
                  <a:pt x="904900" y="282321"/>
                </a:lnTo>
                <a:lnTo>
                  <a:pt x="943397" y="264191"/>
                </a:lnTo>
                <a:lnTo>
                  <a:pt x="971702" y="232918"/>
                </a:lnTo>
                <a:lnTo>
                  <a:pt x="989133" y="191071"/>
                </a:lnTo>
                <a:lnTo>
                  <a:pt x="994943" y="141224"/>
                </a:lnTo>
                <a:lnTo>
                  <a:pt x="993490" y="115339"/>
                </a:lnTo>
                <a:lnTo>
                  <a:pt x="981870" y="69429"/>
                </a:lnTo>
                <a:lnTo>
                  <a:pt x="958746" y="32093"/>
                </a:lnTo>
                <a:lnTo>
                  <a:pt x="925357" y="7379"/>
                </a:lnTo>
                <a:lnTo>
                  <a:pt x="904900" y="0"/>
                </a:lnTo>
                <a:close/>
              </a:path>
              <a:path w="995044" h="282575">
                <a:moveTo>
                  <a:pt x="90043" y="0"/>
                </a:moveTo>
                <a:lnTo>
                  <a:pt x="51619" y="18081"/>
                </a:lnTo>
                <a:lnTo>
                  <a:pt x="23291" y="49403"/>
                </a:lnTo>
                <a:lnTo>
                  <a:pt x="5821" y="91408"/>
                </a:lnTo>
                <a:lnTo>
                  <a:pt x="0" y="141224"/>
                </a:lnTo>
                <a:lnTo>
                  <a:pt x="1450" y="167159"/>
                </a:lnTo>
                <a:lnTo>
                  <a:pt x="13056" y="212982"/>
                </a:lnTo>
                <a:lnTo>
                  <a:pt x="36100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611" y="270763"/>
                </a:lnTo>
                <a:lnTo>
                  <a:pt x="77521" y="263663"/>
                </a:lnTo>
                <a:lnTo>
                  <a:pt x="63636" y="253777"/>
                </a:lnTo>
                <a:lnTo>
                  <a:pt x="35161" y="207529"/>
                </a:lnTo>
                <a:lnTo>
                  <a:pt x="26790" y="164580"/>
                </a:lnTo>
                <a:lnTo>
                  <a:pt x="25742" y="139700"/>
                </a:lnTo>
                <a:lnTo>
                  <a:pt x="26790" y="115623"/>
                </a:lnTo>
                <a:lnTo>
                  <a:pt x="35161" y="73852"/>
                </a:lnTo>
                <a:lnTo>
                  <a:pt x="63749" y="28305"/>
                </a:lnTo>
                <a:lnTo>
                  <a:pt x="9405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89911" y="2633091"/>
            <a:ext cx="755650" cy="282575"/>
          </a:xfrm>
          <a:custGeom>
            <a:avLst/>
            <a:gdLst/>
            <a:ahLst/>
            <a:cxnLst/>
            <a:rect l="l" t="t" r="r" b="b"/>
            <a:pathLst>
              <a:path w="755650" h="282575">
                <a:moveTo>
                  <a:pt x="665607" y="0"/>
                </a:moveTo>
                <a:lnTo>
                  <a:pt x="661543" y="11430"/>
                </a:lnTo>
                <a:lnTo>
                  <a:pt x="677924" y="18504"/>
                </a:lnTo>
                <a:lnTo>
                  <a:pt x="692007" y="28305"/>
                </a:lnTo>
                <a:lnTo>
                  <a:pt x="720546" y="73852"/>
                </a:lnTo>
                <a:lnTo>
                  <a:pt x="728841" y="115623"/>
                </a:lnTo>
                <a:lnTo>
                  <a:pt x="729869" y="139700"/>
                </a:lnTo>
                <a:lnTo>
                  <a:pt x="728821" y="164580"/>
                </a:lnTo>
                <a:lnTo>
                  <a:pt x="720439" y="207529"/>
                </a:lnTo>
                <a:lnTo>
                  <a:pt x="692007" y="253777"/>
                </a:lnTo>
                <a:lnTo>
                  <a:pt x="662051" y="270763"/>
                </a:lnTo>
                <a:lnTo>
                  <a:pt x="665607" y="282321"/>
                </a:lnTo>
                <a:lnTo>
                  <a:pt x="704103" y="264191"/>
                </a:lnTo>
                <a:lnTo>
                  <a:pt x="732408" y="232918"/>
                </a:lnTo>
                <a:lnTo>
                  <a:pt x="749839" y="191071"/>
                </a:lnTo>
                <a:lnTo>
                  <a:pt x="755650" y="141224"/>
                </a:lnTo>
                <a:lnTo>
                  <a:pt x="754197" y="115339"/>
                </a:lnTo>
                <a:lnTo>
                  <a:pt x="742576" y="69429"/>
                </a:lnTo>
                <a:lnTo>
                  <a:pt x="719453" y="32093"/>
                </a:lnTo>
                <a:lnTo>
                  <a:pt x="686063" y="7379"/>
                </a:lnTo>
                <a:lnTo>
                  <a:pt x="665607" y="0"/>
                </a:lnTo>
                <a:close/>
              </a:path>
              <a:path w="755650" h="282575">
                <a:moveTo>
                  <a:pt x="90043" y="0"/>
                </a:moveTo>
                <a:lnTo>
                  <a:pt x="51593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071" y="250209"/>
                </a:lnTo>
                <a:lnTo>
                  <a:pt x="69496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03" y="207529"/>
                </a:lnTo>
                <a:lnTo>
                  <a:pt x="26808" y="164580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05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0707" y="2543302"/>
            <a:ext cx="287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9810" algn="l"/>
                <a:tab pos="1458595" algn="l"/>
                <a:tab pos="2211705" algn="l"/>
              </a:tabLst>
            </a:pPr>
            <a:r>
              <a:rPr sz="2400" spc="-10" dirty="0">
                <a:latin typeface="Cambria Math"/>
                <a:cs typeface="Cambria Math"/>
              </a:rPr>
              <a:t>𝑟𝑎𝑑/𝑠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𝑚/𝑠</a:t>
            </a:r>
            <a:r>
              <a:rPr sz="2400" dirty="0">
                <a:latin typeface="Cambria Math"/>
                <a:cs typeface="Cambria Math"/>
              </a:rPr>
              <a:t>	/ </a:t>
            </a:r>
            <a:r>
              <a:rPr sz="2400" spc="-25" dirty="0">
                <a:latin typeface="Calibri"/>
                <a:cs typeface="Calibri"/>
              </a:rPr>
              <a:t>(m)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25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9733" y="1502486"/>
            <a:ext cx="42614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latin typeface="Calibri Light"/>
                <a:cs typeface="Calibri Light"/>
              </a:rPr>
              <a:t>Rolling</a:t>
            </a:r>
            <a:r>
              <a:rPr sz="6000" b="0" spc="-170" dirty="0">
                <a:latin typeface="Calibri Light"/>
                <a:cs typeface="Calibri Light"/>
              </a:rPr>
              <a:t> </a:t>
            </a:r>
            <a:r>
              <a:rPr sz="6000" b="0" spc="-10" dirty="0">
                <a:latin typeface="Calibri Light"/>
                <a:cs typeface="Calibri Light"/>
              </a:rPr>
              <a:t>Radius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43145" y="2789046"/>
            <a:ext cx="2479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662305" algn="l"/>
                <a:tab pos="1736725" algn="l"/>
              </a:tabLst>
            </a:pPr>
            <a:r>
              <a:rPr sz="3600" spc="80" dirty="0">
                <a:solidFill>
                  <a:srgbClr val="E7E6E6"/>
                </a:solidFill>
                <a:latin typeface="Cambria Math"/>
                <a:cs typeface="Cambria Math"/>
              </a:rPr>
              <a:t>𝜏</a:t>
            </a:r>
            <a:r>
              <a:rPr sz="3900" spc="120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𝑤</a:t>
            </a:r>
            <a:r>
              <a:rPr sz="390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dirty="0">
                <a:solidFill>
                  <a:srgbClr val="E7E6E6"/>
                </a:solidFill>
                <a:latin typeface="Cambria Math"/>
                <a:cs typeface="Cambria Math"/>
              </a:rPr>
              <a:t>=</a:t>
            </a:r>
            <a:r>
              <a:rPr sz="3600" spc="200" dirty="0">
                <a:solidFill>
                  <a:srgbClr val="E7E6E6"/>
                </a:solidFill>
                <a:latin typeface="Cambria Math"/>
                <a:cs typeface="Cambria Math"/>
              </a:rPr>
              <a:t> </a:t>
            </a:r>
            <a:r>
              <a:rPr sz="3600" spc="-3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spc="-52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𝑡</a:t>
            </a:r>
            <a:r>
              <a:rPr sz="390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spc="120" dirty="0">
                <a:solidFill>
                  <a:srgbClr val="E7E6E6"/>
                </a:solidFill>
                <a:latin typeface="Cambria Math"/>
                <a:cs typeface="Cambria Math"/>
              </a:rPr>
              <a:t>∙</a:t>
            </a:r>
            <a:r>
              <a:rPr sz="3600" dirty="0">
                <a:solidFill>
                  <a:srgbClr val="E7E6E6"/>
                </a:solidFill>
                <a:latin typeface="Cambria Math"/>
                <a:cs typeface="Cambria Math"/>
              </a:rPr>
              <a:t> </a:t>
            </a:r>
            <a:r>
              <a:rPr sz="3600" spc="-25" dirty="0">
                <a:latin typeface="Cambria Math"/>
                <a:cs typeface="Cambria Math"/>
              </a:rPr>
              <a:t>𝑤</a:t>
            </a:r>
            <a:r>
              <a:rPr sz="3900" spc="-37" baseline="-16025" dirty="0">
                <a:latin typeface="Cambria Math"/>
                <a:cs typeface="Cambria Math"/>
              </a:rPr>
              <a:t>𝑟</a:t>
            </a:r>
            <a:endParaRPr sz="3900" baseline="-16025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3930" y="3853751"/>
            <a:ext cx="3319338" cy="23524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26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Tire</a:t>
            </a:r>
            <a:r>
              <a:rPr spc="-65" dirty="0"/>
              <a:t> </a:t>
            </a:r>
            <a:r>
              <a:rPr spc="-20" dirty="0"/>
              <a:t>parameters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27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3697"/>
            <a:ext cx="10071735" cy="39217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tyre,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Brits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prefer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it)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possible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Tires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contact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powertrain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ground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Represented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parameters: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7865" algn="l"/>
              </a:tabLst>
            </a:pPr>
            <a:r>
              <a:rPr sz="2400" spc="-10" dirty="0">
                <a:latin typeface="Calibri"/>
                <a:cs typeface="Calibri"/>
              </a:rPr>
              <a:t>Effective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rolling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radius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Rolling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friction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ideal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wheel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perfectly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round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friction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approximation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enough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railway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(steel-</a:t>
            </a:r>
            <a:r>
              <a:rPr sz="2400" spc="-20" dirty="0">
                <a:latin typeface="Calibri"/>
                <a:cs typeface="Calibri"/>
              </a:rPr>
              <a:t>to-</a:t>
            </a:r>
            <a:r>
              <a:rPr sz="2400" spc="-10" dirty="0">
                <a:latin typeface="Calibri"/>
                <a:cs typeface="Calibri"/>
              </a:rPr>
              <a:t>steel)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Rubber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dressed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wheels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deform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vertical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load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torque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7865" algn="l"/>
              </a:tabLst>
            </a:pPr>
            <a:r>
              <a:rPr sz="2400" spc="-10" dirty="0">
                <a:latin typeface="Calibri"/>
                <a:cs typeface="Calibri"/>
              </a:rPr>
              <a:t>Parameters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depend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(centrifugal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forces),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temperature,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(wear)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7806" y="4669874"/>
            <a:ext cx="4072797" cy="12862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0540" y="1063297"/>
            <a:ext cx="3320839" cy="23509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Tire</a:t>
            </a:r>
            <a:r>
              <a:rPr spc="-65" dirty="0"/>
              <a:t> </a:t>
            </a:r>
            <a:r>
              <a:rPr spc="-20" dirty="0"/>
              <a:t>parameters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28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73530"/>
            <a:ext cx="6369050" cy="97790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40029" marR="5080" indent="-227965">
              <a:lnSpc>
                <a:spcPct val="700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  <a:tab pos="1680210" algn="l"/>
              </a:tabLst>
            </a:pPr>
            <a:r>
              <a:rPr sz="2600" dirty="0">
                <a:latin typeface="Calibri"/>
                <a:cs typeface="Calibri"/>
              </a:rPr>
              <a:t>Standard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tire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sizes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specified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a 	</a:t>
            </a:r>
            <a:r>
              <a:rPr sz="2600" spc="-10" dirty="0">
                <a:latin typeface="Calibri"/>
                <a:cs typeface="Calibri"/>
              </a:rPr>
              <a:t>minimum</a:t>
            </a:r>
            <a:r>
              <a:rPr sz="2600" dirty="0">
                <a:latin typeface="Calibri"/>
                <a:cs typeface="Calibri"/>
              </a:rPr>
              <a:t>	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three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numbers: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Nominal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section 	</a:t>
            </a:r>
            <a:r>
              <a:rPr sz="2600" dirty="0">
                <a:latin typeface="Calibri"/>
                <a:cs typeface="Calibri"/>
              </a:rPr>
              <a:t>width,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aspect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ratio,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wheel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dimeter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646170"/>
            <a:ext cx="6468110" cy="2148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98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Example: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New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Volvo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V60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8500" algn="l"/>
              </a:tabLst>
            </a:pPr>
            <a:r>
              <a:rPr sz="2200" spc="-10" dirty="0">
                <a:solidFill>
                  <a:srgbClr val="333333"/>
                </a:solidFill>
                <a:latin typeface="Calibri"/>
                <a:cs typeface="Calibri"/>
              </a:rPr>
              <a:t>235/45R18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345"/>
              </a:lnSpc>
              <a:buFont typeface="Arial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This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normal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mid-</a:t>
            </a:r>
            <a:r>
              <a:rPr sz="2200" dirty="0">
                <a:latin typeface="Calibri"/>
                <a:cs typeface="Calibri"/>
              </a:rPr>
              <a:t>size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premium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tire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size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100"/>
              </a:lnSpc>
              <a:buFont typeface="Arial"/>
              <a:buChar char="•"/>
              <a:tabLst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Calculate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tire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size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e.g.</a:t>
            </a:r>
            <a:endParaRPr sz="2200">
              <a:latin typeface="Calibri"/>
              <a:cs typeface="Calibri"/>
            </a:endParaRPr>
          </a:p>
          <a:p>
            <a:pPr marL="698500">
              <a:lnSpc>
                <a:spcPts val="2100"/>
              </a:lnSpc>
            </a:pP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https://tiresize.com/calculator/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ts val="2345"/>
              </a:lnSpc>
            </a:pPr>
            <a:r>
              <a:rPr sz="2200" spc="-220" dirty="0">
                <a:latin typeface="Wingdings"/>
                <a:cs typeface="Wingdings"/>
              </a:rPr>
              <a:t>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Tire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circumference: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2101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mm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unloaded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ts val="2490"/>
              </a:lnSpc>
            </a:pPr>
            <a:r>
              <a:rPr sz="2200" spc="-220" dirty="0">
                <a:latin typeface="Wingdings"/>
                <a:cs typeface="Wingdings"/>
              </a:rPr>
              <a:t>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What’s</a:t>
            </a:r>
            <a:r>
              <a:rPr sz="2200" spc="-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effective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wheel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radius?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6604" y="3453510"/>
            <a:ext cx="2711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Picture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source: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https://</a:t>
            </a:r>
            <a:r>
              <a:rPr sz="1200" spc="-10" dirty="0">
                <a:latin typeface="Calibri"/>
                <a:cs typeface="Calibri"/>
                <a:hlinkClick r:id="rId5"/>
              </a:rPr>
              <a:t>www.calculator.net/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Loaded </a:t>
            </a:r>
            <a:r>
              <a:rPr spc="-20" dirty="0"/>
              <a:t>tire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1576" y="1208126"/>
            <a:ext cx="10032365" cy="17760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40" dirty="0">
                <a:latin typeface="Calibri"/>
                <a:cs typeface="Calibri"/>
              </a:rPr>
              <a:t>Remember,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still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assume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loads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aggressive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driving</a:t>
            </a:r>
            <a:endParaRPr sz="28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race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driving</a:t>
            </a:r>
            <a:endParaRPr sz="2400">
              <a:latin typeface="Calibri"/>
              <a:cs typeface="Calibri"/>
            </a:endParaRPr>
          </a:p>
          <a:p>
            <a:pPr marL="240665" marR="5080" indent="-228600">
              <a:lnSpc>
                <a:spcPts val="303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most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parameter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tire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deformation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due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load,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during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fairly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normal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loads.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97" y="3630219"/>
            <a:ext cx="6318904" cy="22122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97092" y="5888532"/>
            <a:ext cx="59156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Picture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source: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Vehicle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Dynamics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Compendium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2017,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Bengt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Jacobson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Chalmers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University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29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9937" y="3433420"/>
            <a:ext cx="4143375" cy="26701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66065" algn="l"/>
              </a:tabLst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leads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to:</a:t>
            </a:r>
            <a:endParaRPr sz="2800" dirty="0">
              <a:latin typeface="Calibri"/>
              <a:cs typeface="Calibri"/>
            </a:endParaRPr>
          </a:p>
          <a:p>
            <a:pPr marL="722630" marR="30480" lvl="1" indent="-227965">
              <a:lnSpc>
                <a:spcPct val="90000"/>
              </a:lnSpc>
              <a:spcBef>
                <a:spcPts val="530"/>
              </a:spcBef>
              <a:buFont typeface="Arial"/>
              <a:buChar char="•"/>
              <a:tabLst>
                <a:tab pos="723900" algn="l"/>
              </a:tabLst>
            </a:pPr>
            <a:r>
              <a:rPr sz="2400" dirty="0">
                <a:latin typeface="Calibri"/>
                <a:cs typeface="Calibri"/>
              </a:rPr>
              <a:t>Calculated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circumference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	</a:t>
            </a:r>
            <a:r>
              <a:rPr sz="2400" dirty="0">
                <a:latin typeface="Calibri"/>
                <a:cs typeface="Calibri"/>
              </a:rPr>
              <a:t>larger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effective 	circumference</a:t>
            </a:r>
            <a:endParaRPr sz="2400" dirty="0">
              <a:latin typeface="Calibri"/>
              <a:cs typeface="Calibri"/>
            </a:endParaRPr>
          </a:p>
          <a:p>
            <a:pPr marL="723265" lvl="1" indent="-22796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723265" algn="l"/>
              </a:tabLst>
            </a:pPr>
            <a:r>
              <a:rPr sz="2400" dirty="0">
                <a:latin typeface="Cambria Math"/>
                <a:cs typeface="Cambria Math"/>
              </a:rPr>
              <a:t>𝑅</a:t>
            </a:r>
            <a:r>
              <a:rPr sz="2625" baseline="-15873" dirty="0">
                <a:latin typeface="Cambria Math"/>
                <a:cs typeface="Cambria Math"/>
              </a:rPr>
              <a:t>𝑙2</a:t>
            </a:r>
            <a:r>
              <a:rPr sz="2625" spc="61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&lt;</a:t>
            </a:r>
            <a:r>
              <a:rPr sz="2400" spc="1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𝑅</a:t>
            </a:r>
            <a:r>
              <a:rPr sz="2625" baseline="-15873" dirty="0">
                <a:latin typeface="Cambria Math"/>
                <a:cs typeface="Cambria Math"/>
              </a:rPr>
              <a:t>0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scenario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c)</a:t>
            </a:r>
            <a:endParaRPr sz="2400" dirty="0">
              <a:latin typeface="Calibri"/>
              <a:cs typeface="Calibri"/>
            </a:endParaRPr>
          </a:p>
          <a:p>
            <a:pPr marL="723265" lvl="1" indent="-22796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723265" algn="l"/>
              </a:tabLst>
            </a:pPr>
            <a:r>
              <a:rPr sz="2400" dirty="0">
                <a:latin typeface="Calibri"/>
                <a:cs typeface="Calibri"/>
              </a:rPr>
              <a:t>How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less?</a:t>
            </a:r>
            <a:endParaRPr sz="2400" dirty="0">
              <a:latin typeface="Calibri"/>
              <a:cs typeface="Calibri"/>
            </a:endParaRPr>
          </a:p>
          <a:p>
            <a:pPr marL="1180465" lvl="2" indent="-22796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80465" algn="l"/>
              </a:tabLst>
            </a:pPr>
            <a:r>
              <a:rPr sz="2000" dirty="0">
                <a:latin typeface="Calibri"/>
                <a:cs typeface="Calibri"/>
              </a:rPr>
              <a:t>Ca</a:t>
            </a:r>
            <a:r>
              <a:rPr sz="2000" spc="-10" dirty="0">
                <a:latin typeface="Calibri"/>
                <a:cs typeface="Calibri"/>
              </a:rPr>
              <a:t> 2-</a:t>
            </a:r>
            <a:r>
              <a:rPr sz="2000" dirty="0">
                <a:latin typeface="Calibri"/>
                <a:cs typeface="Calibri"/>
              </a:rPr>
              <a:t>4%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lower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49682"/>
            <a:ext cx="56229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General</a:t>
            </a:r>
            <a:r>
              <a:rPr spc="-110" dirty="0"/>
              <a:t> </a:t>
            </a:r>
            <a:r>
              <a:rPr dirty="0"/>
              <a:t>course</a:t>
            </a:r>
            <a:r>
              <a:rPr spc="-110" dirty="0"/>
              <a:t> </a:t>
            </a:r>
            <a:r>
              <a:rPr dirty="0"/>
              <a:t>info</a:t>
            </a:r>
            <a:r>
              <a:rPr spc="-110" dirty="0"/>
              <a:t> </a:t>
            </a:r>
            <a:r>
              <a:rPr spc="-10" dirty="0"/>
              <a:t>(2/2)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916939" y="1650181"/>
            <a:ext cx="5013325" cy="454291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pc="-10" dirty="0"/>
              <a:t>Examination</a:t>
            </a: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000" dirty="0"/>
              <a:t>Course</a:t>
            </a:r>
            <a:r>
              <a:rPr sz="2000" spc="-55" dirty="0"/>
              <a:t> </a:t>
            </a:r>
            <a:r>
              <a:rPr sz="2000" dirty="0"/>
              <a:t>grades:</a:t>
            </a:r>
            <a:r>
              <a:rPr sz="2000" spc="-40" dirty="0"/>
              <a:t> </a:t>
            </a:r>
            <a:r>
              <a:rPr sz="2000" spc="-10" dirty="0"/>
              <a:t>U/3/4/5</a:t>
            </a:r>
            <a:endParaRPr lang="en-US" sz="2000" dirty="0"/>
          </a:p>
          <a:p>
            <a:pPr marL="584200" indent="-342900">
              <a:lnSpc>
                <a:spcPts val="2280"/>
              </a:lnSpc>
              <a:buFont typeface="Arial" panose="020B0604020202020204" pitchFamily="34" charset="0"/>
              <a:buChar char="•"/>
            </a:pPr>
            <a:r>
              <a:rPr lang="en-US" sz="2000" spc="-20" dirty="0"/>
              <a:t>1 individual hand-in calculation assignment per lecture, totally 5</a:t>
            </a:r>
          </a:p>
          <a:p>
            <a:pPr marL="584200" indent="-342900">
              <a:lnSpc>
                <a:spcPts val="2280"/>
              </a:lnSpc>
              <a:buFont typeface="Arial" panose="020B0604020202020204" pitchFamily="34" charset="0"/>
              <a:buChar char="•"/>
            </a:pPr>
            <a:r>
              <a:rPr lang="en-US" sz="2000" spc="-20" dirty="0"/>
              <a:t>1 group project with written report and oral presentation including individual opposition</a:t>
            </a:r>
            <a:endParaRPr sz="2000" dirty="0"/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 dirty="0"/>
          </a:p>
          <a:p>
            <a:pPr marL="12700">
              <a:lnSpc>
                <a:spcPct val="100000"/>
              </a:lnSpc>
            </a:pPr>
            <a:r>
              <a:rPr spc="-10" dirty="0"/>
              <a:t>Other</a:t>
            </a:r>
          </a:p>
          <a:p>
            <a:pPr marL="12700" marR="62230">
              <a:lnSpc>
                <a:spcPts val="2160"/>
              </a:lnSpc>
              <a:spcBef>
                <a:spcPts val="1085"/>
              </a:spcBef>
            </a:pPr>
            <a:r>
              <a:rPr sz="2000" dirty="0"/>
              <a:t>This</a:t>
            </a:r>
            <a:r>
              <a:rPr sz="2000" spc="-45" dirty="0"/>
              <a:t> </a:t>
            </a:r>
            <a:r>
              <a:rPr sz="2000" dirty="0"/>
              <a:t>course</a:t>
            </a:r>
            <a:r>
              <a:rPr sz="2000" spc="-30" dirty="0"/>
              <a:t> </a:t>
            </a:r>
            <a:r>
              <a:rPr sz="2000" dirty="0"/>
              <a:t>is</a:t>
            </a:r>
            <a:r>
              <a:rPr sz="2000" spc="-35" dirty="0"/>
              <a:t> </a:t>
            </a:r>
            <a:r>
              <a:rPr sz="2000" dirty="0"/>
              <a:t>very</a:t>
            </a:r>
            <a:r>
              <a:rPr sz="2000" spc="-25" dirty="0"/>
              <a:t> </a:t>
            </a:r>
            <a:r>
              <a:rPr sz="2000" dirty="0"/>
              <a:t>related</a:t>
            </a:r>
            <a:r>
              <a:rPr sz="2000" spc="-25" dirty="0"/>
              <a:t> </a:t>
            </a:r>
            <a:r>
              <a:rPr sz="2000" dirty="0"/>
              <a:t>to</a:t>
            </a:r>
            <a:r>
              <a:rPr sz="2000" spc="-35" dirty="0"/>
              <a:t> </a:t>
            </a:r>
            <a:r>
              <a:rPr sz="2000" dirty="0"/>
              <a:t>a</a:t>
            </a:r>
            <a:r>
              <a:rPr sz="2000" spc="-30" dirty="0"/>
              <a:t> </a:t>
            </a:r>
            <a:r>
              <a:rPr sz="2000" dirty="0"/>
              <a:t>course</a:t>
            </a:r>
            <a:r>
              <a:rPr sz="2000" spc="-45" dirty="0"/>
              <a:t> </a:t>
            </a:r>
            <a:r>
              <a:rPr sz="2000" spc="-20" dirty="0"/>
              <a:t>held </a:t>
            </a:r>
            <a:r>
              <a:rPr sz="2000" dirty="0"/>
              <a:t>VT2022</a:t>
            </a:r>
            <a:r>
              <a:rPr sz="2000" spc="-55" dirty="0"/>
              <a:t> </a:t>
            </a:r>
            <a:r>
              <a:rPr sz="2000" dirty="0"/>
              <a:t>at</a:t>
            </a:r>
            <a:r>
              <a:rPr sz="2000" spc="-15" dirty="0"/>
              <a:t> </a:t>
            </a:r>
            <a:r>
              <a:rPr sz="2000" dirty="0"/>
              <a:t>HV:</a:t>
            </a:r>
            <a:r>
              <a:rPr sz="2000" spc="-10" dirty="0"/>
              <a:t> </a:t>
            </a:r>
            <a:r>
              <a:rPr sz="2000" dirty="0"/>
              <a:t>EDS600</a:t>
            </a:r>
            <a:r>
              <a:rPr sz="2000" spc="-45" dirty="0"/>
              <a:t> </a:t>
            </a:r>
            <a:r>
              <a:rPr sz="2000" dirty="0"/>
              <a:t>-</a:t>
            </a:r>
            <a:r>
              <a:rPr sz="2000" spc="-25" dirty="0"/>
              <a:t> </a:t>
            </a:r>
            <a:r>
              <a:rPr sz="2000" dirty="0"/>
              <a:t>Electrical</a:t>
            </a:r>
            <a:r>
              <a:rPr sz="2000" spc="-10" dirty="0"/>
              <a:t> </a:t>
            </a:r>
            <a:r>
              <a:rPr sz="2000" dirty="0"/>
              <a:t>Drive</a:t>
            </a:r>
            <a:r>
              <a:rPr sz="2000" spc="-15" dirty="0"/>
              <a:t> </a:t>
            </a:r>
            <a:r>
              <a:rPr sz="2000" spc="-10" dirty="0"/>
              <a:t>Systems</a:t>
            </a:r>
            <a:endParaRPr sz="2000" dirty="0"/>
          </a:p>
          <a:p>
            <a:pPr marL="12700">
              <a:lnSpc>
                <a:spcPts val="2280"/>
              </a:lnSpc>
              <a:spcBef>
                <a:spcPts val="720"/>
              </a:spcBef>
            </a:pPr>
            <a:r>
              <a:rPr sz="2000" dirty="0"/>
              <a:t>VT2022</a:t>
            </a:r>
            <a:r>
              <a:rPr sz="2000" spc="-50" dirty="0"/>
              <a:t> </a:t>
            </a:r>
            <a:r>
              <a:rPr sz="2000" dirty="0"/>
              <a:t>at</a:t>
            </a:r>
            <a:r>
              <a:rPr sz="2000" spc="-15" dirty="0"/>
              <a:t> </a:t>
            </a:r>
            <a:r>
              <a:rPr sz="2000" dirty="0"/>
              <a:t>HV:</a:t>
            </a:r>
            <a:r>
              <a:rPr sz="2000" spc="-10" dirty="0"/>
              <a:t> </a:t>
            </a:r>
            <a:r>
              <a:rPr sz="2000" dirty="0"/>
              <a:t>EKE600</a:t>
            </a:r>
            <a:r>
              <a:rPr sz="2000" spc="-50" dirty="0"/>
              <a:t> </a:t>
            </a:r>
            <a:r>
              <a:rPr sz="2000" dirty="0"/>
              <a:t>-</a:t>
            </a:r>
            <a:r>
              <a:rPr sz="2000" spc="-15" dirty="0"/>
              <a:t> </a:t>
            </a:r>
            <a:r>
              <a:rPr sz="2000" dirty="0"/>
              <a:t>Electric</a:t>
            </a:r>
            <a:r>
              <a:rPr sz="2000" spc="-5" dirty="0"/>
              <a:t> </a:t>
            </a:r>
            <a:r>
              <a:rPr sz="2000" spc="-10" dirty="0"/>
              <a:t>Vehicles,</a:t>
            </a:r>
            <a:endParaRPr sz="2000" dirty="0"/>
          </a:p>
          <a:p>
            <a:pPr marL="927100">
              <a:lnSpc>
                <a:spcPts val="2280"/>
              </a:lnSpc>
            </a:pPr>
            <a:r>
              <a:rPr sz="2000" dirty="0"/>
              <a:t>Power</a:t>
            </a:r>
            <a:r>
              <a:rPr sz="2000" spc="-80" dirty="0"/>
              <a:t> </a:t>
            </a:r>
            <a:r>
              <a:rPr sz="2000" dirty="0"/>
              <a:t>electronics</a:t>
            </a:r>
            <a:r>
              <a:rPr sz="2000" spc="-30" dirty="0"/>
              <a:t> </a:t>
            </a:r>
            <a:r>
              <a:rPr sz="2000" dirty="0"/>
              <a:t>and</a:t>
            </a:r>
            <a:r>
              <a:rPr sz="2000" spc="-50" dirty="0"/>
              <a:t> </a:t>
            </a:r>
            <a:r>
              <a:rPr sz="2000" dirty="0"/>
              <a:t>electrical</a:t>
            </a:r>
            <a:r>
              <a:rPr sz="2000" spc="-40" dirty="0"/>
              <a:t> </a:t>
            </a:r>
            <a:r>
              <a:rPr sz="2000" spc="-10" dirty="0"/>
              <a:t>motors</a:t>
            </a:r>
            <a:endParaRPr sz="2000" dirty="0"/>
          </a:p>
        </p:txBody>
      </p:sp>
      <p:sp>
        <p:nvSpPr>
          <p:cNvPr id="4" name="object 4"/>
          <p:cNvSpPr txBox="1"/>
          <p:nvPr/>
        </p:nvSpPr>
        <p:spPr>
          <a:xfrm>
            <a:off x="6251828" y="1650181"/>
            <a:ext cx="4890135" cy="288417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800" spc="-20" dirty="0">
                <a:latin typeface="Calibri"/>
                <a:cs typeface="Calibri"/>
              </a:rPr>
              <a:t>Typical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lecture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layout</a:t>
            </a:r>
            <a:endParaRPr sz="2800">
              <a:latin typeface="Calibri"/>
              <a:cs typeface="Calibri"/>
            </a:endParaRPr>
          </a:p>
          <a:p>
            <a:pPr marL="12700" marR="2597785">
              <a:lnSpc>
                <a:spcPct val="132100"/>
              </a:lnSpc>
              <a:spcBef>
                <a:spcPts val="40"/>
              </a:spcBef>
            </a:pPr>
            <a:r>
              <a:rPr sz="2000" dirty="0">
                <a:latin typeface="Calibri"/>
                <a:cs typeface="Calibri"/>
              </a:rPr>
              <a:t>45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slides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theory </a:t>
            </a:r>
            <a:r>
              <a:rPr sz="2000" dirty="0">
                <a:latin typeface="Calibri"/>
                <a:cs typeface="Calibri"/>
              </a:rPr>
              <a:t>(15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 </a:t>
            </a:r>
            <a:r>
              <a:rPr sz="2000" spc="-10" dirty="0">
                <a:latin typeface="Calibri"/>
                <a:cs typeface="Calibri"/>
              </a:rPr>
              <a:t>break)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000" dirty="0">
                <a:latin typeface="Calibri"/>
                <a:cs typeface="Calibri"/>
              </a:rPr>
              <a:t>45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demo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  <a:spcBef>
                <a:spcPts val="1485"/>
              </a:spcBef>
            </a:pPr>
            <a:r>
              <a:rPr sz="2000" dirty="0">
                <a:latin typeface="Calibri"/>
                <a:cs typeface="Calibri"/>
              </a:rPr>
              <a:t>Question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sessions can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ask</a:t>
            </a:r>
            <a:r>
              <a:rPr sz="2000" spc="-10" dirty="0">
                <a:latin typeface="Calibri"/>
                <a:cs typeface="Calibri"/>
              </a:rPr>
              <a:t> questions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from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current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or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previous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course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module!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4540" y="1690116"/>
            <a:ext cx="0" cy="4486275"/>
          </a:xfrm>
          <a:custGeom>
            <a:avLst/>
            <a:gdLst/>
            <a:ahLst/>
            <a:cxnLst/>
            <a:rect l="l" t="t" r="r" b="b"/>
            <a:pathLst>
              <a:path h="4486275">
                <a:moveTo>
                  <a:pt x="0" y="0"/>
                </a:moveTo>
                <a:lnTo>
                  <a:pt x="0" y="4486275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Tires,</a:t>
            </a:r>
            <a:r>
              <a:rPr spc="-8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30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239" y="1085283"/>
            <a:ext cx="10117455" cy="49695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3365" indent="-227965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253365" algn="l"/>
              </a:tabLst>
            </a:pPr>
            <a:r>
              <a:rPr sz="2600" spc="-20" dirty="0">
                <a:latin typeface="Calibri"/>
                <a:cs typeface="Calibri"/>
              </a:rPr>
              <a:t>Effective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wheel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radius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30" dirty="0">
                <a:latin typeface="Cambria Math"/>
                <a:cs typeface="Cambria Math"/>
              </a:rPr>
              <a:t>𝑟</a:t>
            </a:r>
            <a:r>
              <a:rPr sz="2850" spc="-44" baseline="-16081" dirty="0">
                <a:latin typeface="Cambria Math"/>
                <a:cs typeface="Cambria Math"/>
              </a:rPr>
              <a:t>𝑤</a:t>
            </a:r>
            <a:r>
              <a:rPr sz="2850" spc="390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97%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unloaded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wheel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radius</a:t>
            </a:r>
            <a:endParaRPr sz="2600">
              <a:latin typeface="Calibri"/>
              <a:cs typeface="Calibri"/>
            </a:endParaRPr>
          </a:p>
          <a:p>
            <a:pPr marL="253365" indent="-227965">
              <a:lnSpc>
                <a:spcPts val="2810"/>
              </a:lnSpc>
              <a:spcBef>
                <a:spcPts val="375"/>
              </a:spcBef>
              <a:buFont typeface="Arial"/>
              <a:buChar char="•"/>
              <a:tabLst>
                <a:tab pos="253365" algn="l"/>
              </a:tabLst>
            </a:pPr>
            <a:r>
              <a:rPr sz="2600" dirty="0">
                <a:latin typeface="Calibri"/>
                <a:cs typeface="Calibri"/>
              </a:rPr>
              <a:t>Unloaded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wheel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radius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calculated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from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wheel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dimensions,</a:t>
            </a:r>
            <a:endParaRPr sz="2600">
              <a:latin typeface="Calibri"/>
              <a:cs typeface="Calibri"/>
            </a:endParaRPr>
          </a:p>
          <a:p>
            <a:pPr marL="254000">
              <a:lnSpc>
                <a:spcPts val="2810"/>
              </a:lnSpc>
            </a:pPr>
            <a:r>
              <a:rPr sz="2600" dirty="0">
                <a:latin typeface="Calibri"/>
                <a:cs typeface="Calibri"/>
              </a:rPr>
              <a:t>e.g.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235/45R18.</a:t>
            </a:r>
            <a:r>
              <a:rPr sz="2600" spc="-6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Use</a:t>
            </a:r>
            <a:r>
              <a:rPr sz="26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calculator</a:t>
            </a:r>
            <a:r>
              <a:rPr sz="26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to</a:t>
            </a:r>
            <a:r>
              <a:rPr sz="26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extract</a:t>
            </a:r>
            <a:r>
              <a:rPr sz="26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rolling</a:t>
            </a:r>
            <a:r>
              <a:rPr sz="26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333333"/>
                </a:solidFill>
                <a:latin typeface="Calibri"/>
                <a:cs typeface="Calibri"/>
              </a:rPr>
              <a:t>circumference</a:t>
            </a:r>
            <a:endParaRPr sz="2600">
              <a:latin typeface="Calibri"/>
              <a:cs typeface="Calibri"/>
            </a:endParaRPr>
          </a:p>
          <a:p>
            <a:pPr marL="253365" indent="-227965">
              <a:lnSpc>
                <a:spcPts val="3110"/>
              </a:lnSpc>
              <a:spcBef>
                <a:spcPts val="380"/>
              </a:spcBef>
              <a:buFont typeface="Arial"/>
              <a:buChar char="•"/>
              <a:tabLst>
                <a:tab pos="253365" algn="l"/>
              </a:tabLst>
            </a:pP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Tires</a:t>
            </a:r>
            <a:r>
              <a:rPr sz="26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impose</a:t>
            </a:r>
            <a:r>
              <a:rPr sz="26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26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rolling</a:t>
            </a:r>
            <a:r>
              <a:rPr sz="26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friction</a:t>
            </a:r>
            <a:r>
              <a:rPr sz="26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due</a:t>
            </a:r>
            <a:r>
              <a:rPr sz="26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to</a:t>
            </a:r>
            <a:r>
              <a:rPr sz="26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33"/>
                </a:solidFill>
                <a:latin typeface="Calibri"/>
                <a:cs typeface="Calibri"/>
              </a:rPr>
              <a:t>rubber</a:t>
            </a:r>
            <a:r>
              <a:rPr sz="26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333333"/>
                </a:solidFill>
                <a:latin typeface="Calibri"/>
                <a:cs typeface="Calibri"/>
              </a:rPr>
              <a:t>deformation</a:t>
            </a:r>
            <a:endParaRPr sz="2600">
              <a:latin typeface="Calibri"/>
              <a:cs typeface="Calibri"/>
            </a:endParaRPr>
          </a:p>
          <a:p>
            <a:pPr marL="711200" lvl="1" indent="-228600">
              <a:lnSpc>
                <a:spcPts val="2630"/>
              </a:lnSpc>
              <a:buFont typeface="Arial"/>
              <a:buChar char="•"/>
              <a:tabLst>
                <a:tab pos="711200" algn="l"/>
              </a:tabLst>
            </a:pP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Friction</a:t>
            </a:r>
            <a:r>
              <a:rPr sz="22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will</a:t>
            </a:r>
            <a:r>
              <a:rPr sz="22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be</a:t>
            </a:r>
            <a:r>
              <a:rPr sz="22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assumed</a:t>
            </a:r>
            <a:r>
              <a:rPr sz="22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be</a:t>
            </a:r>
            <a:r>
              <a:rPr sz="22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function</a:t>
            </a:r>
            <a:r>
              <a:rPr sz="22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only</a:t>
            </a:r>
            <a:r>
              <a:rPr sz="22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mass</a:t>
            </a:r>
            <a:r>
              <a:rPr sz="22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sz="22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33"/>
                </a:solidFill>
                <a:latin typeface="Calibri"/>
                <a:cs typeface="Calibri"/>
              </a:rPr>
              <a:t>our</a:t>
            </a:r>
            <a:r>
              <a:rPr sz="22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33333"/>
                </a:solidFill>
                <a:latin typeface="Calibri"/>
                <a:cs typeface="Calibri"/>
              </a:rPr>
              <a:t>scope</a:t>
            </a:r>
            <a:endParaRPr sz="2200">
              <a:latin typeface="Calibri"/>
              <a:cs typeface="Calibri"/>
            </a:endParaRPr>
          </a:p>
          <a:p>
            <a:pPr marL="252729" marR="90805" indent="-227965">
              <a:lnSpc>
                <a:spcPct val="80000"/>
              </a:lnSpc>
              <a:spcBef>
                <a:spcPts val="994"/>
              </a:spcBef>
              <a:buFont typeface="Arial"/>
              <a:buChar char="•"/>
              <a:tabLst>
                <a:tab pos="254000" algn="l"/>
              </a:tabLst>
            </a:pPr>
            <a:r>
              <a:rPr sz="2600" dirty="0">
                <a:latin typeface="Calibri"/>
                <a:cs typeface="Calibri"/>
              </a:rPr>
              <a:t>Tires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will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change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effective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wheel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radius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temperature,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speed,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vertical 	</a:t>
            </a:r>
            <a:r>
              <a:rPr sz="2600" dirty="0">
                <a:latin typeface="Calibri"/>
                <a:cs typeface="Calibri"/>
              </a:rPr>
              <a:t>load,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dynamic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loads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(load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shifts)</a:t>
            </a:r>
            <a:endParaRPr sz="2600">
              <a:latin typeface="Calibri"/>
              <a:cs typeface="Calibri"/>
            </a:endParaRPr>
          </a:p>
          <a:p>
            <a:pPr marL="711200" lvl="1" indent="-228600">
              <a:lnSpc>
                <a:spcPts val="2620"/>
              </a:lnSpc>
              <a:buFont typeface="Arial"/>
              <a:buChar char="•"/>
              <a:tabLst>
                <a:tab pos="711200" algn="l"/>
              </a:tabLst>
            </a:pPr>
            <a:r>
              <a:rPr sz="2200" dirty="0">
                <a:latin typeface="Calibri"/>
                <a:cs typeface="Calibri"/>
              </a:rPr>
              <a:t>Those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effects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negligible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purpose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scope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course</a:t>
            </a:r>
            <a:endParaRPr sz="2200">
              <a:latin typeface="Calibri"/>
              <a:cs typeface="Calibri"/>
            </a:endParaRPr>
          </a:p>
          <a:p>
            <a:pPr marL="252729" marR="17780" indent="-227965">
              <a:lnSpc>
                <a:spcPts val="2500"/>
              </a:lnSpc>
              <a:spcBef>
                <a:spcPts val="969"/>
              </a:spcBef>
              <a:buFont typeface="Arial"/>
              <a:buChar char="•"/>
              <a:tabLst>
                <a:tab pos="254000" algn="l"/>
              </a:tabLst>
            </a:pPr>
            <a:r>
              <a:rPr sz="2600" dirty="0">
                <a:latin typeface="Calibri"/>
                <a:cs typeface="Calibri"/>
              </a:rPr>
              <a:t>Tires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have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transient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behavior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that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will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not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scope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our 	</a:t>
            </a:r>
            <a:r>
              <a:rPr sz="2600" spc="-10" dirty="0">
                <a:latin typeface="Calibri"/>
                <a:cs typeface="Calibri"/>
              </a:rPr>
              <a:t>course</a:t>
            </a:r>
            <a:endParaRPr sz="2600">
              <a:latin typeface="Calibri"/>
              <a:cs typeface="Calibri"/>
            </a:endParaRPr>
          </a:p>
          <a:p>
            <a:pPr marL="711200" lvl="1" indent="-228600">
              <a:lnSpc>
                <a:spcPts val="2640"/>
              </a:lnSpc>
              <a:buFont typeface="Arial"/>
              <a:buChar char="•"/>
              <a:tabLst>
                <a:tab pos="711200" algn="l"/>
              </a:tabLst>
            </a:pPr>
            <a:r>
              <a:rPr sz="2200" dirty="0">
                <a:latin typeface="Calibri"/>
                <a:cs typeface="Calibri"/>
              </a:rPr>
              <a:t>E.g.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turning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(lateral-to-</a:t>
            </a:r>
            <a:r>
              <a:rPr sz="2200" spc="-10" dirty="0">
                <a:latin typeface="Calibri"/>
                <a:cs typeface="Calibri"/>
              </a:rPr>
              <a:t>longitudinal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force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interactions)</a:t>
            </a:r>
            <a:endParaRPr sz="2200">
              <a:latin typeface="Calibri"/>
              <a:cs typeface="Calibri"/>
            </a:endParaRPr>
          </a:p>
          <a:p>
            <a:pPr marL="253365" indent="-227965">
              <a:lnSpc>
                <a:spcPts val="3110"/>
              </a:lnSpc>
              <a:spcBef>
                <a:spcPts val="370"/>
              </a:spcBef>
              <a:buFont typeface="Arial"/>
              <a:buChar char="•"/>
              <a:tabLst>
                <a:tab pos="253365" algn="l"/>
              </a:tabLst>
            </a:pPr>
            <a:r>
              <a:rPr sz="2600" dirty="0">
                <a:latin typeface="Calibri"/>
                <a:cs typeface="Calibri"/>
              </a:rPr>
              <a:t>Tire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slip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will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induce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non-</a:t>
            </a:r>
            <a:r>
              <a:rPr sz="2600" dirty="0">
                <a:latin typeface="Calibri"/>
                <a:cs typeface="Calibri"/>
              </a:rPr>
              <a:t>linearities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large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losses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tires</a:t>
            </a:r>
            <a:endParaRPr sz="2600">
              <a:latin typeface="Calibri"/>
              <a:cs typeface="Calibri"/>
            </a:endParaRPr>
          </a:p>
          <a:p>
            <a:pPr marL="711200" lvl="1" indent="-228600">
              <a:lnSpc>
                <a:spcPts val="2630"/>
              </a:lnSpc>
              <a:buFont typeface="Arial"/>
              <a:buChar char="•"/>
              <a:tabLst>
                <a:tab pos="711200" algn="l"/>
              </a:tabLst>
            </a:pPr>
            <a:r>
              <a:rPr sz="2200" dirty="0">
                <a:latin typeface="Calibri"/>
                <a:cs typeface="Calibri"/>
              </a:rPr>
              <a:t>Normal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driving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(drive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cycles)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means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slip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can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ignored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8388" y="2636901"/>
            <a:ext cx="2658110" cy="552450"/>
          </a:xfrm>
          <a:custGeom>
            <a:avLst/>
            <a:gdLst/>
            <a:ahLst/>
            <a:cxnLst/>
            <a:rect l="l" t="t" r="r" b="b"/>
            <a:pathLst>
              <a:path w="2658109" h="552450">
                <a:moveTo>
                  <a:pt x="2512821" y="0"/>
                </a:moveTo>
                <a:lnTo>
                  <a:pt x="2507234" y="18287"/>
                </a:lnTo>
                <a:lnTo>
                  <a:pt x="2532568" y="31460"/>
                </a:lnTo>
                <a:lnTo>
                  <a:pt x="2554652" y="50609"/>
                </a:lnTo>
                <a:lnTo>
                  <a:pt x="2589021" y="106934"/>
                </a:lnTo>
                <a:lnTo>
                  <a:pt x="2601190" y="143103"/>
                </a:lnTo>
                <a:lnTo>
                  <a:pt x="2609881" y="183403"/>
                </a:lnTo>
                <a:lnTo>
                  <a:pt x="2615096" y="227824"/>
                </a:lnTo>
                <a:lnTo>
                  <a:pt x="2616835" y="276351"/>
                </a:lnTo>
                <a:lnTo>
                  <a:pt x="2615096" y="324786"/>
                </a:lnTo>
                <a:lnTo>
                  <a:pt x="2609881" y="369125"/>
                </a:lnTo>
                <a:lnTo>
                  <a:pt x="2601190" y="409368"/>
                </a:lnTo>
                <a:lnTo>
                  <a:pt x="2589021" y="445515"/>
                </a:lnTo>
                <a:lnTo>
                  <a:pt x="2554652" y="501729"/>
                </a:lnTo>
                <a:lnTo>
                  <a:pt x="2507234" y="534035"/>
                </a:lnTo>
                <a:lnTo>
                  <a:pt x="2512821" y="552323"/>
                </a:lnTo>
                <a:lnTo>
                  <a:pt x="2574432" y="519461"/>
                </a:lnTo>
                <a:lnTo>
                  <a:pt x="2620137" y="457453"/>
                </a:lnTo>
                <a:lnTo>
                  <a:pt x="2636639" y="417401"/>
                </a:lnTo>
                <a:lnTo>
                  <a:pt x="2648426" y="373824"/>
                </a:lnTo>
                <a:lnTo>
                  <a:pt x="2655498" y="326723"/>
                </a:lnTo>
                <a:lnTo>
                  <a:pt x="2657856" y="276098"/>
                </a:lnTo>
                <a:lnTo>
                  <a:pt x="2655498" y="225546"/>
                </a:lnTo>
                <a:lnTo>
                  <a:pt x="2648426" y="178482"/>
                </a:lnTo>
                <a:lnTo>
                  <a:pt x="2636639" y="134919"/>
                </a:lnTo>
                <a:lnTo>
                  <a:pt x="2620137" y="94869"/>
                </a:lnTo>
                <a:lnTo>
                  <a:pt x="2599279" y="60221"/>
                </a:lnTo>
                <a:lnTo>
                  <a:pt x="2545609" y="12787"/>
                </a:lnTo>
                <a:lnTo>
                  <a:pt x="2512821" y="0"/>
                </a:lnTo>
                <a:close/>
              </a:path>
              <a:path w="2658109" h="552450">
                <a:moveTo>
                  <a:pt x="145034" y="0"/>
                </a:moveTo>
                <a:lnTo>
                  <a:pt x="83423" y="32861"/>
                </a:lnTo>
                <a:lnTo>
                  <a:pt x="37719" y="94869"/>
                </a:lnTo>
                <a:lnTo>
                  <a:pt x="21216" y="134919"/>
                </a:lnTo>
                <a:lnTo>
                  <a:pt x="9429" y="178482"/>
                </a:lnTo>
                <a:lnTo>
                  <a:pt x="2357" y="225546"/>
                </a:lnTo>
                <a:lnTo>
                  <a:pt x="0" y="276098"/>
                </a:lnTo>
                <a:lnTo>
                  <a:pt x="2357" y="326723"/>
                </a:lnTo>
                <a:lnTo>
                  <a:pt x="9429" y="373824"/>
                </a:lnTo>
                <a:lnTo>
                  <a:pt x="21216" y="417401"/>
                </a:lnTo>
                <a:lnTo>
                  <a:pt x="37719" y="457453"/>
                </a:lnTo>
                <a:lnTo>
                  <a:pt x="58576" y="492101"/>
                </a:lnTo>
                <a:lnTo>
                  <a:pt x="112246" y="539535"/>
                </a:lnTo>
                <a:lnTo>
                  <a:pt x="145034" y="552323"/>
                </a:lnTo>
                <a:lnTo>
                  <a:pt x="150622" y="534035"/>
                </a:lnTo>
                <a:lnTo>
                  <a:pt x="125287" y="520864"/>
                </a:lnTo>
                <a:lnTo>
                  <a:pt x="103203" y="501729"/>
                </a:lnTo>
                <a:lnTo>
                  <a:pt x="68834" y="445515"/>
                </a:lnTo>
                <a:lnTo>
                  <a:pt x="56665" y="409368"/>
                </a:lnTo>
                <a:lnTo>
                  <a:pt x="47974" y="369125"/>
                </a:lnTo>
                <a:lnTo>
                  <a:pt x="42759" y="324786"/>
                </a:lnTo>
                <a:lnTo>
                  <a:pt x="41021" y="276351"/>
                </a:lnTo>
                <a:lnTo>
                  <a:pt x="42759" y="227824"/>
                </a:lnTo>
                <a:lnTo>
                  <a:pt x="47974" y="183403"/>
                </a:lnTo>
                <a:lnTo>
                  <a:pt x="56665" y="143103"/>
                </a:lnTo>
                <a:lnTo>
                  <a:pt x="68834" y="106934"/>
                </a:lnTo>
                <a:lnTo>
                  <a:pt x="103203" y="50609"/>
                </a:lnTo>
                <a:lnTo>
                  <a:pt x="150622" y="18287"/>
                </a:lnTo>
                <a:lnTo>
                  <a:pt x="14503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1390" y="1240439"/>
            <a:ext cx="4927600" cy="1908175"/>
          </a:xfrm>
          <a:prstGeom prst="rect">
            <a:avLst/>
          </a:prstGeom>
        </p:spPr>
        <p:txBody>
          <a:bodyPr vert="horz" wrap="square" lIns="0" tIns="274955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2165"/>
              </a:spcBef>
            </a:pPr>
            <a:r>
              <a:rPr sz="6000" dirty="0"/>
              <a:t>Rolling</a:t>
            </a:r>
            <a:r>
              <a:rPr sz="6000" spc="-160" dirty="0"/>
              <a:t> </a:t>
            </a:r>
            <a:r>
              <a:rPr sz="6000" spc="-10" dirty="0"/>
              <a:t>Friction</a:t>
            </a:r>
            <a:endParaRPr sz="6000"/>
          </a:p>
          <a:p>
            <a:pPr marL="63500">
              <a:lnSpc>
                <a:spcPct val="100000"/>
              </a:lnSpc>
              <a:spcBef>
                <a:spcPts val="1235"/>
              </a:spcBef>
              <a:tabLst>
                <a:tab pos="939800" algn="l"/>
                <a:tab pos="1915160" algn="l"/>
                <a:tab pos="2562860" algn="l"/>
                <a:tab pos="3090545" algn="l"/>
                <a:tab pos="4030979" algn="l"/>
              </a:tabLst>
            </a:pPr>
            <a:r>
              <a:rPr sz="3600" b="0" spc="-20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-30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𝑡𝑜𝑡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=</a:t>
            </a:r>
            <a:r>
              <a:rPr sz="3600" b="0" spc="200" dirty="0">
                <a:solidFill>
                  <a:srgbClr val="E7E6E6"/>
                </a:solidFill>
                <a:latin typeface="Cambria Math"/>
                <a:cs typeface="Cambria Math"/>
              </a:rPr>
              <a:t> </a:t>
            </a:r>
            <a:r>
              <a:rPr sz="3600" b="0" spc="-2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-37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𝑡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spc="-50" dirty="0">
                <a:solidFill>
                  <a:srgbClr val="E7E6E6"/>
                </a:solidFill>
                <a:latin typeface="Cambria Math"/>
                <a:cs typeface="Cambria Math"/>
              </a:rPr>
              <a:t>−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spc="-64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104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𝑎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+</a:t>
            </a:r>
            <a:r>
              <a:rPr sz="3600" b="0" spc="5" dirty="0">
                <a:solidFill>
                  <a:srgbClr val="E7E6E6"/>
                </a:solidFill>
                <a:latin typeface="Cambria Math"/>
                <a:cs typeface="Cambria Math"/>
              </a:rPr>
              <a:t> </a:t>
            </a:r>
            <a:r>
              <a:rPr sz="3600" b="0" spc="-665" dirty="0">
                <a:latin typeface="Cambria Math"/>
                <a:cs typeface="Cambria Math"/>
              </a:rPr>
              <a:t>𝐹</a:t>
            </a:r>
            <a:r>
              <a:rPr sz="3900" b="0" spc="75" baseline="-16025" dirty="0">
                <a:latin typeface="Cambria Math"/>
                <a:cs typeface="Cambria Math"/>
              </a:rPr>
              <a:t>𝑟</a:t>
            </a:r>
            <a:r>
              <a:rPr sz="3900" b="0" baseline="-16025" dirty="0">
                <a:latin typeface="Cambria Math"/>
                <a:cs typeface="Cambria Math"/>
              </a:rPr>
              <a:t>	</a:t>
            </a:r>
            <a:r>
              <a:rPr sz="3600" b="0" dirty="0">
                <a:latin typeface="Cambria Math"/>
                <a:cs typeface="Cambria Math"/>
              </a:rPr>
              <a:t>+</a:t>
            </a:r>
            <a:r>
              <a:rPr sz="3600" b="0" spc="5" dirty="0">
                <a:latin typeface="Cambria Math"/>
                <a:cs typeface="Cambria Math"/>
              </a:rPr>
              <a:t> </a:t>
            </a:r>
            <a:r>
              <a:rPr sz="3600" b="0" spc="-82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67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𝑔</a:t>
            </a:r>
            <a:endParaRPr sz="3900" baseline="-16025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299" y="3659185"/>
            <a:ext cx="6694850" cy="24885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31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Rolling</a:t>
            </a:r>
            <a:r>
              <a:rPr spc="-100" dirty="0"/>
              <a:t> </a:t>
            </a:r>
            <a:r>
              <a:rPr spc="-10" dirty="0"/>
              <a:t>Friction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9789" y="3453129"/>
            <a:ext cx="2508885" cy="12598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latin typeface="Cambria Math"/>
                <a:cs typeface="Cambria Math"/>
              </a:rPr>
              <a:t>𝑐</a:t>
            </a:r>
            <a:r>
              <a:rPr sz="1950" baseline="-14957" dirty="0">
                <a:latin typeface="Cambria Math"/>
                <a:cs typeface="Cambria Math"/>
              </a:rPr>
              <a:t>𝑟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friction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constant.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mbria Math"/>
                <a:cs typeface="Cambria Math"/>
              </a:rPr>
              <a:t>𝑔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Gravity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Earth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(m/s²)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mbria Math"/>
                <a:cs typeface="Cambria Math"/>
              </a:rPr>
              <a:t>α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Slope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angle </a:t>
            </a:r>
            <a:r>
              <a:rPr sz="1800" spc="-10" dirty="0">
                <a:latin typeface="Calibri"/>
                <a:cs typeface="Calibri"/>
              </a:rPr>
              <a:t>(rad)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827" y="2105475"/>
            <a:ext cx="9614366" cy="4536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71335" y="3453129"/>
            <a:ext cx="2379980" cy="848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latin typeface="Calibri"/>
                <a:cs typeface="Calibri"/>
              </a:rPr>
              <a:t>E.g. 9.0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kg/ton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0.009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(-</a:t>
            </a:r>
            <a:r>
              <a:rPr sz="1800" spc="-5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9.81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m/s²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32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324" y="2814853"/>
            <a:ext cx="11580495" cy="3816350"/>
            <a:chOff x="306324" y="2814853"/>
            <a:chExt cx="11580495" cy="3816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7435" y="2814853"/>
              <a:ext cx="5864352" cy="38160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3009899"/>
              <a:ext cx="5294376" cy="32461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Rolling</a:t>
            </a:r>
            <a:r>
              <a:rPr spc="-155" dirty="0"/>
              <a:t> </a:t>
            </a:r>
            <a:r>
              <a:rPr dirty="0"/>
              <a:t>resistance</a:t>
            </a:r>
            <a:r>
              <a:rPr spc="-155" dirty="0"/>
              <a:t> </a:t>
            </a:r>
            <a:r>
              <a:rPr spc="-10" dirty="0"/>
              <a:t>numbers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33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493442"/>
            <a:ext cx="7852409" cy="12788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Wikipedia: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Clr>
                <a:srgbClr val="000000"/>
              </a:buClr>
              <a:buFont typeface="Arial"/>
              <a:buChar char="•"/>
              <a:tabLst>
                <a:tab pos="697865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https://en.wikipedia.org/wiki/Rolling_resistance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Font typeface="Arial"/>
              <a:buChar char="•"/>
              <a:tabLst>
                <a:tab pos="697865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https://en.wikipedia.org/wiki/Low_rolling_resistance_tire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7371" y="3494532"/>
            <a:ext cx="5310505" cy="2101850"/>
            <a:chOff x="3357371" y="3494532"/>
            <a:chExt cx="5310505" cy="2101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339" y="3547720"/>
              <a:ext cx="5213497" cy="20481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57371" y="3494532"/>
              <a:ext cx="433070" cy="565785"/>
            </a:xfrm>
            <a:custGeom>
              <a:avLst/>
              <a:gdLst/>
              <a:ahLst/>
              <a:cxnLst/>
              <a:rect l="l" t="t" r="r" b="b"/>
              <a:pathLst>
                <a:path w="433070" h="565785">
                  <a:moveTo>
                    <a:pt x="432815" y="0"/>
                  </a:moveTo>
                  <a:lnTo>
                    <a:pt x="0" y="0"/>
                  </a:lnTo>
                  <a:lnTo>
                    <a:pt x="0" y="565403"/>
                  </a:lnTo>
                  <a:lnTo>
                    <a:pt x="432815" y="565403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48580" y="5579161"/>
            <a:ext cx="2654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Image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source: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Automotive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Aerodynamics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- </a:t>
            </a:r>
            <a:r>
              <a:rPr sz="1200" dirty="0">
                <a:latin typeface="Calibri"/>
                <a:cs typeface="Calibri"/>
              </a:rPr>
              <a:t>Joseph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Katz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-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ISBN: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978-1-119-18572-</a:t>
            </a:r>
            <a:r>
              <a:rPr sz="1200" spc="-50" dirty="0"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98388" y="2636901"/>
            <a:ext cx="2658110" cy="552450"/>
          </a:xfrm>
          <a:custGeom>
            <a:avLst/>
            <a:gdLst/>
            <a:ahLst/>
            <a:cxnLst/>
            <a:rect l="l" t="t" r="r" b="b"/>
            <a:pathLst>
              <a:path w="2658109" h="552450">
                <a:moveTo>
                  <a:pt x="2512821" y="0"/>
                </a:moveTo>
                <a:lnTo>
                  <a:pt x="2507234" y="18287"/>
                </a:lnTo>
                <a:lnTo>
                  <a:pt x="2532568" y="31460"/>
                </a:lnTo>
                <a:lnTo>
                  <a:pt x="2554652" y="50609"/>
                </a:lnTo>
                <a:lnTo>
                  <a:pt x="2589021" y="106934"/>
                </a:lnTo>
                <a:lnTo>
                  <a:pt x="2601190" y="143103"/>
                </a:lnTo>
                <a:lnTo>
                  <a:pt x="2609881" y="183403"/>
                </a:lnTo>
                <a:lnTo>
                  <a:pt x="2615096" y="227824"/>
                </a:lnTo>
                <a:lnTo>
                  <a:pt x="2616835" y="276351"/>
                </a:lnTo>
                <a:lnTo>
                  <a:pt x="2615096" y="324786"/>
                </a:lnTo>
                <a:lnTo>
                  <a:pt x="2609881" y="369125"/>
                </a:lnTo>
                <a:lnTo>
                  <a:pt x="2601190" y="409368"/>
                </a:lnTo>
                <a:lnTo>
                  <a:pt x="2589021" y="445515"/>
                </a:lnTo>
                <a:lnTo>
                  <a:pt x="2554652" y="501729"/>
                </a:lnTo>
                <a:lnTo>
                  <a:pt x="2507234" y="534035"/>
                </a:lnTo>
                <a:lnTo>
                  <a:pt x="2512821" y="552323"/>
                </a:lnTo>
                <a:lnTo>
                  <a:pt x="2574432" y="519461"/>
                </a:lnTo>
                <a:lnTo>
                  <a:pt x="2620137" y="457453"/>
                </a:lnTo>
                <a:lnTo>
                  <a:pt x="2636639" y="417401"/>
                </a:lnTo>
                <a:lnTo>
                  <a:pt x="2648426" y="373824"/>
                </a:lnTo>
                <a:lnTo>
                  <a:pt x="2655498" y="326723"/>
                </a:lnTo>
                <a:lnTo>
                  <a:pt x="2657856" y="276098"/>
                </a:lnTo>
                <a:lnTo>
                  <a:pt x="2655498" y="225546"/>
                </a:lnTo>
                <a:lnTo>
                  <a:pt x="2648426" y="178482"/>
                </a:lnTo>
                <a:lnTo>
                  <a:pt x="2636639" y="134919"/>
                </a:lnTo>
                <a:lnTo>
                  <a:pt x="2620137" y="94869"/>
                </a:lnTo>
                <a:lnTo>
                  <a:pt x="2599279" y="60221"/>
                </a:lnTo>
                <a:lnTo>
                  <a:pt x="2545609" y="12787"/>
                </a:lnTo>
                <a:lnTo>
                  <a:pt x="2512821" y="0"/>
                </a:lnTo>
                <a:close/>
              </a:path>
              <a:path w="2658109" h="552450">
                <a:moveTo>
                  <a:pt x="145034" y="0"/>
                </a:moveTo>
                <a:lnTo>
                  <a:pt x="83423" y="32861"/>
                </a:lnTo>
                <a:lnTo>
                  <a:pt x="37719" y="94869"/>
                </a:lnTo>
                <a:lnTo>
                  <a:pt x="21216" y="134919"/>
                </a:lnTo>
                <a:lnTo>
                  <a:pt x="9429" y="178482"/>
                </a:lnTo>
                <a:lnTo>
                  <a:pt x="2357" y="225546"/>
                </a:lnTo>
                <a:lnTo>
                  <a:pt x="0" y="276098"/>
                </a:lnTo>
                <a:lnTo>
                  <a:pt x="2357" y="326723"/>
                </a:lnTo>
                <a:lnTo>
                  <a:pt x="9429" y="373824"/>
                </a:lnTo>
                <a:lnTo>
                  <a:pt x="21216" y="417401"/>
                </a:lnTo>
                <a:lnTo>
                  <a:pt x="37719" y="457453"/>
                </a:lnTo>
                <a:lnTo>
                  <a:pt x="58576" y="492101"/>
                </a:lnTo>
                <a:lnTo>
                  <a:pt x="112246" y="539535"/>
                </a:lnTo>
                <a:lnTo>
                  <a:pt x="145034" y="552323"/>
                </a:lnTo>
                <a:lnTo>
                  <a:pt x="150622" y="534035"/>
                </a:lnTo>
                <a:lnTo>
                  <a:pt x="125287" y="520864"/>
                </a:lnTo>
                <a:lnTo>
                  <a:pt x="103203" y="501729"/>
                </a:lnTo>
                <a:lnTo>
                  <a:pt x="68834" y="445515"/>
                </a:lnTo>
                <a:lnTo>
                  <a:pt x="56665" y="409368"/>
                </a:lnTo>
                <a:lnTo>
                  <a:pt x="47974" y="369125"/>
                </a:lnTo>
                <a:lnTo>
                  <a:pt x="42759" y="324786"/>
                </a:lnTo>
                <a:lnTo>
                  <a:pt x="41021" y="276351"/>
                </a:lnTo>
                <a:lnTo>
                  <a:pt x="42759" y="227824"/>
                </a:lnTo>
                <a:lnTo>
                  <a:pt x="47974" y="183403"/>
                </a:lnTo>
                <a:lnTo>
                  <a:pt x="56665" y="143103"/>
                </a:lnTo>
                <a:lnTo>
                  <a:pt x="68834" y="106934"/>
                </a:lnTo>
                <a:lnTo>
                  <a:pt x="103203" y="50609"/>
                </a:lnTo>
                <a:lnTo>
                  <a:pt x="150622" y="18287"/>
                </a:lnTo>
                <a:lnTo>
                  <a:pt x="14503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01390" y="1240439"/>
            <a:ext cx="4927600" cy="1908175"/>
          </a:xfrm>
          <a:prstGeom prst="rect">
            <a:avLst/>
          </a:prstGeom>
        </p:spPr>
        <p:txBody>
          <a:bodyPr vert="horz" wrap="square" lIns="0" tIns="274955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2165"/>
              </a:spcBef>
            </a:pPr>
            <a:r>
              <a:rPr sz="6000" spc="-10" dirty="0"/>
              <a:t>Aerodynamics</a:t>
            </a:r>
            <a:endParaRPr sz="6000"/>
          </a:p>
          <a:p>
            <a:pPr marL="63500">
              <a:lnSpc>
                <a:spcPct val="100000"/>
              </a:lnSpc>
              <a:spcBef>
                <a:spcPts val="1235"/>
              </a:spcBef>
              <a:tabLst>
                <a:tab pos="939800" algn="l"/>
                <a:tab pos="1915160" algn="l"/>
                <a:tab pos="2562860" algn="l"/>
                <a:tab pos="3090545" algn="l"/>
                <a:tab pos="4030979" algn="l"/>
              </a:tabLst>
            </a:pPr>
            <a:r>
              <a:rPr sz="3600" b="0" spc="-20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-30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𝑡𝑜𝑡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=</a:t>
            </a:r>
            <a:r>
              <a:rPr sz="3600" b="0" spc="200" dirty="0">
                <a:solidFill>
                  <a:srgbClr val="E7E6E6"/>
                </a:solidFill>
                <a:latin typeface="Cambria Math"/>
                <a:cs typeface="Cambria Math"/>
              </a:rPr>
              <a:t> </a:t>
            </a:r>
            <a:r>
              <a:rPr sz="3600" b="0" spc="-2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-37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𝑡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spc="-50" dirty="0">
                <a:solidFill>
                  <a:srgbClr val="E7E6E6"/>
                </a:solidFill>
                <a:latin typeface="Cambria Math"/>
                <a:cs typeface="Cambria Math"/>
              </a:rPr>
              <a:t>−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spc="-645" dirty="0">
                <a:latin typeface="Cambria Math"/>
                <a:cs typeface="Cambria Math"/>
              </a:rPr>
              <a:t>𝐹</a:t>
            </a:r>
            <a:r>
              <a:rPr sz="3900" b="0" spc="104" baseline="-16025" dirty="0">
                <a:latin typeface="Cambria Math"/>
                <a:cs typeface="Cambria Math"/>
              </a:rPr>
              <a:t>𝑎</a:t>
            </a:r>
            <a:r>
              <a:rPr sz="3900" b="0" baseline="-16025" dirty="0">
                <a:latin typeface="Cambria Math"/>
                <a:cs typeface="Cambria Math"/>
              </a:rPr>
              <a:t>	</a:t>
            </a:r>
            <a:r>
              <a:rPr sz="3600" b="0" dirty="0">
                <a:latin typeface="Cambria Math"/>
                <a:cs typeface="Cambria Math"/>
              </a:rPr>
              <a:t>+</a:t>
            </a:r>
            <a:r>
              <a:rPr sz="3600" b="0" spc="5" dirty="0">
                <a:latin typeface="Cambria Math"/>
                <a:cs typeface="Cambria Math"/>
              </a:rPr>
              <a:t> </a:t>
            </a:r>
            <a:r>
              <a:rPr sz="3600" b="0" spc="-66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75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𝑟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+</a:t>
            </a:r>
            <a:r>
              <a:rPr sz="3600" b="0" spc="5" dirty="0">
                <a:solidFill>
                  <a:srgbClr val="E7E6E6"/>
                </a:solidFill>
                <a:latin typeface="Cambria Math"/>
                <a:cs typeface="Cambria Math"/>
              </a:rPr>
              <a:t> </a:t>
            </a:r>
            <a:r>
              <a:rPr sz="3600" b="0" spc="-82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67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𝑔</a:t>
            </a:r>
            <a:endParaRPr sz="3900" baseline="-16025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34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Aerodynamics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6622" y="3220338"/>
            <a:ext cx="3824604" cy="131191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35"/>
              </a:spcBef>
            </a:pPr>
            <a:r>
              <a:rPr sz="1800" spc="65" dirty="0">
                <a:latin typeface="Cambria Math"/>
                <a:cs typeface="Cambria Math"/>
              </a:rPr>
              <a:t>ρ</a:t>
            </a:r>
            <a:r>
              <a:rPr sz="1950" spc="97" baseline="-14957" dirty="0">
                <a:latin typeface="Cambria Math"/>
                <a:cs typeface="Cambria Math"/>
              </a:rPr>
              <a:t>𝑎</a:t>
            </a:r>
            <a:r>
              <a:rPr sz="1800" spc="65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density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ambient </a:t>
            </a:r>
            <a:r>
              <a:rPr sz="1800" spc="-25" dirty="0">
                <a:latin typeface="Calibri"/>
                <a:cs typeface="Calibri"/>
              </a:rPr>
              <a:t>air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235"/>
              </a:spcBef>
            </a:pPr>
            <a:r>
              <a:rPr sz="1800" dirty="0">
                <a:latin typeface="Cambria Math"/>
                <a:cs typeface="Cambria Math"/>
              </a:rPr>
              <a:t>𝐴</a:t>
            </a:r>
            <a:r>
              <a:rPr sz="1950" baseline="-14957" dirty="0">
                <a:latin typeface="Cambria Math"/>
                <a:cs typeface="Cambria Math"/>
              </a:rPr>
              <a:t>𝑓</a:t>
            </a:r>
            <a:r>
              <a:rPr sz="1950" spc="24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Vehicle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equivalent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frontal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(m²)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latin typeface="Cambria Math"/>
                <a:cs typeface="Cambria Math"/>
              </a:rPr>
              <a:t>𝑐</a:t>
            </a:r>
            <a:r>
              <a:rPr sz="1950" baseline="-14957" dirty="0">
                <a:latin typeface="Cambria Math"/>
                <a:cs typeface="Cambria Math"/>
              </a:rPr>
              <a:t>𝑑</a:t>
            </a:r>
            <a:r>
              <a:rPr sz="1950" spc="30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aerodynamic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drag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coefficient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(-</a:t>
            </a:r>
            <a:r>
              <a:rPr sz="1800" spc="-5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2022" y="4758308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𝑣</a:t>
            </a:r>
            <a:r>
              <a:rPr sz="1800" spc="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 vehicle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(m/s)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3120" y="1771920"/>
            <a:ext cx="5956228" cy="8522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68997" y="3240150"/>
            <a:ext cx="1606550" cy="12598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1.225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kg/m</a:t>
            </a:r>
            <a:r>
              <a:rPr sz="1800" spc="-30" baseline="25462" dirty="0">
                <a:latin typeface="Calibri"/>
                <a:cs typeface="Calibri"/>
              </a:rPr>
              <a:t>3</a:t>
            </a:r>
            <a:endParaRPr sz="1800" baseline="25462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2.3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m²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E.g. </a:t>
            </a:r>
            <a:r>
              <a:rPr sz="1800" spc="-20" dirty="0">
                <a:latin typeface="Calibri"/>
                <a:cs typeface="Calibri"/>
              </a:rPr>
              <a:t>0.28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67623" y="4958841"/>
            <a:ext cx="1129665" cy="12700"/>
          </a:xfrm>
          <a:custGeom>
            <a:avLst/>
            <a:gdLst/>
            <a:ahLst/>
            <a:cxnLst/>
            <a:rect l="l" t="t" r="r" b="b"/>
            <a:pathLst>
              <a:path w="1129665" h="12700">
                <a:moveTo>
                  <a:pt x="1129283" y="0"/>
                </a:moveTo>
                <a:lnTo>
                  <a:pt x="0" y="0"/>
                </a:lnTo>
                <a:lnTo>
                  <a:pt x="0" y="12191"/>
                </a:lnTo>
                <a:lnTo>
                  <a:pt x="1129283" y="12191"/>
                </a:lnTo>
                <a:lnTo>
                  <a:pt x="1129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3928" y="4838446"/>
            <a:ext cx="177165" cy="9525"/>
          </a:xfrm>
          <a:custGeom>
            <a:avLst/>
            <a:gdLst/>
            <a:ahLst/>
            <a:cxnLst/>
            <a:rect l="l" t="t" r="r" b="b"/>
            <a:pathLst>
              <a:path w="177165" h="9525">
                <a:moveTo>
                  <a:pt x="176783" y="0"/>
                </a:moveTo>
                <a:lnTo>
                  <a:pt x="0" y="0"/>
                </a:lnTo>
                <a:lnTo>
                  <a:pt x="0" y="9143"/>
                </a:lnTo>
                <a:lnTo>
                  <a:pt x="176783" y="9143"/>
                </a:lnTo>
                <a:lnTo>
                  <a:pt x="176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02243" y="4686122"/>
            <a:ext cx="201930" cy="154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60" dirty="0">
                <a:latin typeface="Cambria Math"/>
                <a:cs typeface="Cambria Math"/>
              </a:rPr>
              <a:t>𝑘𝑚</a:t>
            </a:r>
            <a:endParaRPr sz="8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35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68997" y="4740020"/>
            <a:ext cx="1507490" cy="3352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153035" algn="r">
              <a:lnSpc>
                <a:spcPts val="730"/>
              </a:lnSpc>
              <a:spcBef>
                <a:spcPts val="120"/>
              </a:spcBef>
            </a:pPr>
            <a:r>
              <a:rPr sz="1000" spc="-25" dirty="0">
                <a:latin typeface="Cambria Math"/>
                <a:cs typeface="Cambria Math"/>
              </a:rPr>
              <a:t>90</a:t>
            </a:r>
            <a:endParaRPr sz="1000">
              <a:latin typeface="Cambria Math"/>
              <a:cs typeface="Cambria Math"/>
            </a:endParaRPr>
          </a:p>
          <a:p>
            <a:pPr marL="38100">
              <a:lnSpc>
                <a:spcPts val="1689"/>
              </a:lnSpc>
              <a:tabLst>
                <a:tab pos="1397635" algn="l"/>
              </a:tabLst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90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km/h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275" spc="52" baseline="35947" dirty="0">
                <a:latin typeface="Cambria Math"/>
                <a:cs typeface="Cambria Math"/>
              </a:rPr>
              <a:t>ℎ</a:t>
            </a:r>
            <a:endParaRPr sz="1275" baseline="3594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50071" y="4964048"/>
            <a:ext cx="56324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Cambria Math"/>
                <a:cs typeface="Cambria Math"/>
              </a:rPr>
              <a:t>3600</a:t>
            </a:r>
            <a:r>
              <a:rPr sz="1000" spc="120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𝑠/ℎ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7983" y="4740020"/>
            <a:ext cx="1594485" cy="3251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7470" indent="-64769">
              <a:lnSpc>
                <a:spcPts val="930"/>
              </a:lnSpc>
              <a:spcBef>
                <a:spcPts val="120"/>
              </a:spcBef>
              <a:buChar char="∙"/>
              <a:tabLst>
                <a:tab pos="77470" algn="l"/>
              </a:tabLst>
            </a:pPr>
            <a:r>
              <a:rPr sz="1000" dirty="0">
                <a:latin typeface="Cambria Math"/>
                <a:cs typeface="Cambria Math"/>
              </a:rPr>
              <a:t>1000</a:t>
            </a:r>
            <a:r>
              <a:rPr sz="1000" spc="120" dirty="0">
                <a:latin typeface="Cambria Math"/>
                <a:cs typeface="Cambria Math"/>
              </a:rPr>
              <a:t> </a:t>
            </a:r>
            <a:r>
              <a:rPr sz="1000" spc="45" dirty="0">
                <a:latin typeface="Cambria Math"/>
                <a:cs typeface="Cambria Math"/>
              </a:rPr>
              <a:t>𝑚/𝑘𝑚</a:t>
            </a:r>
            <a:endParaRPr sz="1000">
              <a:latin typeface="Cambria Math"/>
              <a:cs typeface="Cambria Math"/>
            </a:endParaRPr>
          </a:p>
          <a:p>
            <a:pPr marL="840105">
              <a:lnSpc>
                <a:spcPts val="1410"/>
              </a:lnSpc>
            </a:pP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8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25</a:t>
            </a:r>
            <a:r>
              <a:rPr sz="1400" spc="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𝑚/𝑠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Aerodynamic</a:t>
            </a:r>
            <a:r>
              <a:rPr spc="-135" dirty="0"/>
              <a:t> </a:t>
            </a:r>
            <a:r>
              <a:rPr dirty="0"/>
              <a:t>drag</a:t>
            </a:r>
            <a:r>
              <a:rPr spc="-114" dirty="0"/>
              <a:t> </a:t>
            </a:r>
            <a:r>
              <a:rPr spc="-25" dirty="0"/>
              <a:t>1/2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3697"/>
            <a:ext cx="6707505" cy="435419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dirty="0">
                <a:latin typeface="Calibri"/>
                <a:cs typeface="Calibri"/>
              </a:rPr>
              <a:t>Sources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reading</a:t>
            </a:r>
            <a:endParaRPr sz="2800">
              <a:latin typeface="Calibri"/>
              <a:cs typeface="Calibri"/>
            </a:endParaRPr>
          </a:p>
          <a:p>
            <a:pPr marL="241300" marR="2633345" indent="-229235">
              <a:lnSpc>
                <a:spcPts val="302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Automotive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Aerodynamics </a:t>
            </a:r>
            <a:r>
              <a:rPr sz="2800" dirty="0">
                <a:latin typeface="Calibri"/>
                <a:cs typeface="Calibri"/>
              </a:rPr>
              <a:t>Joseph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Katz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2815"/>
              </a:lnSpc>
            </a:pPr>
            <a:r>
              <a:rPr sz="2800" dirty="0">
                <a:latin typeface="Calibri"/>
                <a:cs typeface="Calibri"/>
              </a:rPr>
              <a:t>ISBN: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978-</a:t>
            </a:r>
            <a:r>
              <a:rPr sz="2800" spc="-20" dirty="0">
                <a:latin typeface="Calibri"/>
                <a:cs typeface="Calibri"/>
              </a:rPr>
              <a:t>1-</a:t>
            </a:r>
            <a:r>
              <a:rPr sz="2800" spc="-10" dirty="0">
                <a:latin typeface="Calibri"/>
                <a:cs typeface="Calibri"/>
              </a:rPr>
              <a:t>119-18572-</a:t>
            </a:r>
            <a:r>
              <a:rPr sz="2800" spc="-5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241300" marR="1677670">
              <a:lnSpc>
                <a:spcPts val="3020"/>
              </a:lnSpc>
              <a:spcBef>
                <a:spcPts val="215"/>
              </a:spcBef>
            </a:pP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https://www.wiley.com/en-</a:t>
            </a:r>
            <a:r>
              <a:rPr sz="2800" spc="-1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us/Automotive+Aerodynamics-</a:t>
            </a:r>
            <a:r>
              <a:rPr sz="2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p-</a:t>
            </a:r>
            <a:r>
              <a:rPr sz="2800" spc="-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9781119185727</a:t>
            </a:r>
            <a:endParaRPr sz="2800">
              <a:latin typeface="Calibri"/>
              <a:cs typeface="Calibri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2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Cd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chapter: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https://mechanixillustrated.technicacuriosa.com</a:t>
            </a:r>
            <a:endParaRPr sz="2400">
              <a:latin typeface="Calibri"/>
              <a:cs typeface="Calibri"/>
            </a:endParaRPr>
          </a:p>
          <a:p>
            <a:pPr marL="698500" marR="412750">
              <a:lnSpc>
                <a:spcPts val="2590"/>
              </a:lnSpc>
              <a:spcBef>
                <a:spcPts val="5"/>
              </a:spcBef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/2017/03/04/an-introduction-</a:t>
            </a:r>
            <a:r>
              <a:rPr sz="2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to-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automobile-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aerodynamics/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54054" y="63969"/>
            <a:ext cx="6438265" cy="6248400"/>
            <a:chOff x="5754054" y="63969"/>
            <a:chExt cx="6438265" cy="62484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054" y="100438"/>
              <a:ext cx="2232402" cy="2987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120" y="259080"/>
              <a:ext cx="1734312" cy="24902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156" y="63969"/>
              <a:ext cx="4466843" cy="6248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0228" y="259080"/>
              <a:ext cx="4047744" cy="56784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36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Aerodynamic</a:t>
            </a:r>
            <a:r>
              <a:rPr spc="-125" dirty="0"/>
              <a:t> </a:t>
            </a:r>
            <a:r>
              <a:rPr dirty="0"/>
              <a:t>drag</a:t>
            </a:r>
            <a:r>
              <a:rPr spc="-95" dirty="0"/>
              <a:t> </a:t>
            </a:r>
            <a:r>
              <a:rPr spc="-25" dirty="0"/>
              <a:t>2/2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93442"/>
            <a:ext cx="8041005" cy="12788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Wikipedia: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Clr>
                <a:srgbClr val="000000"/>
              </a:buClr>
              <a:buFont typeface="Arial"/>
              <a:buChar char="•"/>
              <a:tabLst>
                <a:tab pos="697865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https://en.wikipedia.org/wiki/Automotive_aerodynamics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Font typeface="Arial"/>
              <a:buChar char="•"/>
              <a:tabLst>
                <a:tab pos="697865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https://en.wikipedia.org/wiki/Automobile_drag_coefficient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6805" y="3597988"/>
            <a:ext cx="11184890" cy="2477135"/>
            <a:chOff x="496805" y="3597988"/>
            <a:chExt cx="11184890" cy="2477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805" y="3597988"/>
              <a:ext cx="11184673" cy="24769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416" y="3762755"/>
              <a:ext cx="10869168" cy="21610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37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324" y="3369525"/>
            <a:ext cx="11580495" cy="3121660"/>
            <a:chOff x="306324" y="3369525"/>
            <a:chExt cx="11580495" cy="3121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2003" y="3369525"/>
              <a:ext cx="4494276" cy="31211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4027" y="3561587"/>
              <a:ext cx="4123944" cy="275082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898388" y="2636901"/>
            <a:ext cx="2658110" cy="552450"/>
          </a:xfrm>
          <a:custGeom>
            <a:avLst/>
            <a:gdLst/>
            <a:ahLst/>
            <a:cxnLst/>
            <a:rect l="l" t="t" r="r" b="b"/>
            <a:pathLst>
              <a:path w="2658109" h="552450">
                <a:moveTo>
                  <a:pt x="2512821" y="0"/>
                </a:moveTo>
                <a:lnTo>
                  <a:pt x="2507234" y="18287"/>
                </a:lnTo>
                <a:lnTo>
                  <a:pt x="2532568" y="31460"/>
                </a:lnTo>
                <a:lnTo>
                  <a:pt x="2554652" y="50609"/>
                </a:lnTo>
                <a:lnTo>
                  <a:pt x="2589021" y="106934"/>
                </a:lnTo>
                <a:lnTo>
                  <a:pt x="2601190" y="143103"/>
                </a:lnTo>
                <a:lnTo>
                  <a:pt x="2609881" y="183403"/>
                </a:lnTo>
                <a:lnTo>
                  <a:pt x="2615096" y="227824"/>
                </a:lnTo>
                <a:lnTo>
                  <a:pt x="2616835" y="276351"/>
                </a:lnTo>
                <a:lnTo>
                  <a:pt x="2615096" y="324786"/>
                </a:lnTo>
                <a:lnTo>
                  <a:pt x="2609881" y="369125"/>
                </a:lnTo>
                <a:lnTo>
                  <a:pt x="2601190" y="409368"/>
                </a:lnTo>
                <a:lnTo>
                  <a:pt x="2589021" y="445515"/>
                </a:lnTo>
                <a:lnTo>
                  <a:pt x="2554652" y="501729"/>
                </a:lnTo>
                <a:lnTo>
                  <a:pt x="2507234" y="534035"/>
                </a:lnTo>
                <a:lnTo>
                  <a:pt x="2512821" y="552323"/>
                </a:lnTo>
                <a:lnTo>
                  <a:pt x="2574432" y="519461"/>
                </a:lnTo>
                <a:lnTo>
                  <a:pt x="2620137" y="457453"/>
                </a:lnTo>
                <a:lnTo>
                  <a:pt x="2636639" y="417401"/>
                </a:lnTo>
                <a:lnTo>
                  <a:pt x="2648426" y="373824"/>
                </a:lnTo>
                <a:lnTo>
                  <a:pt x="2655498" y="326723"/>
                </a:lnTo>
                <a:lnTo>
                  <a:pt x="2657856" y="276098"/>
                </a:lnTo>
                <a:lnTo>
                  <a:pt x="2655498" y="225546"/>
                </a:lnTo>
                <a:lnTo>
                  <a:pt x="2648426" y="178482"/>
                </a:lnTo>
                <a:lnTo>
                  <a:pt x="2636639" y="134919"/>
                </a:lnTo>
                <a:lnTo>
                  <a:pt x="2620137" y="94869"/>
                </a:lnTo>
                <a:lnTo>
                  <a:pt x="2599279" y="60221"/>
                </a:lnTo>
                <a:lnTo>
                  <a:pt x="2545609" y="12787"/>
                </a:lnTo>
                <a:lnTo>
                  <a:pt x="2512821" y="0"/>
                </a:lnTo>
                <a:close/>
              </a:path>
              <a:path w="2658109" h="552450">
                <a:moveTo>
                  <a:pt x="145034" y="0"/>
                </a:moveTo>
                <a:lnTo>
                  <a:pt x="83423" y="32861"/>
                </a:lnTo>
                <a:lnTo>
                  <a:pt x="37719" y="94869"/>
                </a:lnTo>
                <a:lnTo>
                  <a:pt x="21216" y="134919"/>
                </a:lnTo>
                <a:lnTo>
                  <a:pt x="9429" y="178482"/>
                </a:lnTo>
                <a:lnTo>
                  <a:pt x="2357" y="225546"/>
                </a:lnTo>
                <a:lnTo>
                  <a:pt x="0" y="276098"/>
                </a:lnTo>
                <a:lnTo>
                  <a:pt x="2357" y="326723"/>
                </a:lnTo>
                <a:lnTo>
                  <a:pt x="9429" y="373824"/>
                </a:lnTo>
                <a:lnTo>
                  <a:pt x="21216" y="417401"/>
                </a:lnTo>
                <a:lnTo>
                  <a:pt x="37719" y="457453"/>
                </a:lnTo>
                <a:lnTo>
                  <a:pt x="58576" y="492101"/>
                </a:lnTo>
                <a:lnTo>
                  <a:pt x="112246" y="539535"/>
                </a:lnTo>
                <a:lnTo>
                  <a:pt x="145034" y="552323"/>
                </a:lnTo>
                <a:lnTo>
                  <a:pt x="150622" y="534035"/>
                </a:lnTo>
                <a:lnTo>
                  <a:pt x="125287" y="520864"/>
                </a:lnTo>
                <a:lnTo>
                  <a:pt x="103203" y="501729"/>
                </a:lnTo>
                <a:lnTo>
                  <a:pt x="68834" y="445515"/>
                </a:lnTo>
                <a:lnTo>
                  <a:pt x="56665" y="409368"/>
                </a:lnTo>
                <a:lnTo>
                  <a:pt x="47974" y="369125"/>
                </a:lnTo>
                <a:lnTo>
                  <a:pt x="42759" y="324786"/>
                </a:lnTo>
                <a:lnTo>
                  <a:pt x="41021" y="276351"/>
                </a:lnTo>
                <a:lnTo>
                  <a:pt x="42759" y="227824"/>
                </a:lnTo>
                <a:lnTo>
                  <a:pt x="47974" y="183403"/>
                </a:lnTo>
                <a:lnTo>
                  <a:pt x="56665" y="143103"/>
                </a:lnTo>
                <a:lnTo>
                  <a:pt x="68834" y="106934"/>
                </a:lnTo>
                <a:lnTo>
                  <a:pt x="103203" y="50609"/>
                </a:lnTo>
                <a:lnTo>
                  <a:pt x="150622" y="18287"/>
                </a:lnTo>
                <a:lnTo>
                  <a:pt x="14503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25801" y="1240439"/>
            <a:ext cx="6732270" cy="1908175"/>
          </a:xfrm>
          <a:prstGeom prst="rect">
            <a:avLst/>
          </a:prstGeom>
        </p:spPr>
        <p:txBody>
          <a:bodyPr vert="horz" wrap="square" lIns="0" tIns="274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65"/>
              </a:spcBef>
            </a:pPr>
            <a:r>
              <a:rPr sz="6000" dirty="0"/>
              <a:t>Hill</a:t>
            </a:r>
            <a:r>
              <a:rPr sz="6000" spc="-15" dirty="0"/>
              <a:t> </a:t>
            </a:r>
            <a:r>
              <a:rPr sz="6000" dirty="0"/>
              <a:t>driving</a:t>
            </a:r>
            <a:r>
              <a:rPr sz="6000" spc="-15" dirty="0"/>
              <a:t> </a:t>
            </a:r>
            <a:r>
              <a:rPr sz="6000" dirty="0"/>
              <a:t>and</a:t>
            </a:r>
            <a:r>
              <a:rPr sz="6000" spc="-15" dirty="0"/>
              <a:t> </a:t>
            </a:r>
            <a:r>
              <a:rPr sz="6000" spc="-10" dirty="0"/>
              <a:t>slopes</a:t>
            </a:r>
            <a:endParaRPr sz="6000"/>
          </a:p>
          <a:p>
            <a:pPr marR="245110" algn="ctr">
              <a:lnSpc>
                <a:spcPct val="100000"/>
              </a:lnSpc>
              <a:spcBef>
                <a:spcPts val="1235"/>
              </a:spcBef>
              <a:tabLst>
                <a:tab pos="876300" algn="l"/>
                <a:tab pos="1851660" algn="l"/>
                <a:tab pos="2499360" algn="l"/>
                <a:tab pos="3027045" algn="l"/>
                <a:tab pos="3967479" algn="l"/>
              </a:tabLst>
            </a:pPr>
            <a:r>
              <a:rPr sz="3600" b="0" spc="-20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-30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𝑡𝑜𝑡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=</a:t>
            </a:r>
            <a:r>
              <a:rPr sz="3600" b="0" spc="200" dirty="0">
                <a:solidFill>
                  <a:srgbClr val="E7E6E6"/>
                </a:solidFill>
                <a:latin typeface="Cambria Math"/>
                <a:cs typeface="Cambria Math"/>
              </a:rPr>
              <a:t> </a:t>
            </a:r>
            <a:r>
              <a:rPr sz="3600" b="0" spc="-2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-37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𝑡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spc="-50" dirty="0">
                <a:solidFill>
                  <a:srgbClr val="E7E6E6"/>
                </a:solidFill>
                <a:latin typeface="Cambria Math"/>
                <a:cs typeface="Cambria Math"/>
              </a:rPr>
              <a:t>−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spc="-64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104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𝑎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+</a:t>
            </a:r>
            <a:r>
              <a:rPr sz="3600" b="0" spc="5" dirty="0">
                <a:solidFill>
                  <a:srgbClr val="E7E6E6"/>
                </a:solidFill>
                <a:latin typeface="Cambria Math"/>
                <a:cs typeface="Cambria Math"/>
              </a:rPr>
              <a:t> </a:t>
            </a:r>
            <a:r>
              <a:rPr sz="3600" b="0" spc="-665" dirty="0">
                <a:solidFill>
                  <a:srgbClr val="E7E6E6"/>
                </a:solidFill>
                <a:latin typeface="Cambria Math"/>
                <a:cs typeface="Cambria Math"/>
              </a:rPr>
              <a:t>𝐹</a:t>
            </a:r>
            <a:r>
              <a:rPr sz="3900" b="0" spc="75" baseline="-16025" dirty="0">
                <a:solidFill>
                  <a:srgbClr val="E7E6E6"/>
                </a:solidFill>
                <a:latin typeface="Cambria Math"/>
                <a:cs typeface="Cambria Math"/>
              </a:rPr>
              <a:t>𝑟</a:t>
            </a:r>
            <a:r>
              <a:rPr sz="3900" b="0" baseline="-16025" dirty="0">
                <a:solidFill>
                  <a:srgbClr val="E7E6E6"/>
                </a:solidFill>
                <a:latin typeface="Cambria Math"/>
                <a:cs typeface="Cambria Math"/>
              </a:rPr>
              <a:t>	</a:t>
            </a:r>
            <a:r>
              <a:rPr sz="3600" b="0" dirty="0">
                <a:solidFill>
                  <a:srgbClr val="E7E6E6"/>
                </a:solidFill>
                <a:latin typeface="Cambria Math"/>
                <a:cs typeface="Cambria Math"/>
              </a:rPr>
              <a:t>+</a:t>
            </a:r>
            <a:r>
              <a:rPr sz="3600" b="0" spc="5" dirty="0">
                <a:solidFill>
                  <a:srgbClr val="E7E6E6"/>
                </a:solidFill>
                <a:latin typeface="Cambria Math"/>
                <a:cs typeface="Cambria Math"/>
              </a:rPr>
              <a:t> </a:t>
            </a:r>
            <a:r>
              <a:rPr sz="3600" b="0" spc="-825" dirty="0">
                <a:latin typeface="Cambria Math"/>
                <a:cs typeface="Cambria Math"/>
              </a:rPr>
              <a:t>𝐹</a:t>
            </a:r>
            <a:r>
              <a:rPr sz="3900" b="0" spc="67" baseline="-16025" dirty="0">
                <a:latin typeface="Cambria Math"/>
                <a:cs typeface="Cambria Math"/>
              </a:rPr>
              <a:t>𝑔</a:t>
            </a:r>
            <a:endParaRPr sz="3900" baseline="-16025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38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Hill</a:t>
            </a:r>
            <a:r>
              <a:rPr spc="-10" dirty="0"/>
              <a:t> </a:t>
            </a:r>
            <a:r>
              <a:rPr dirty="0"/>
              <a:t>driving /</a:t>
            </a:r>
            <a:r>
              <a:rPr spc="-5" dirty="0"/>
              <a:t> </a:t>
            </a:r>
            <a:r>
              <a:rPr spc="-10" dirty="0"/>
              <a:t>slopes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9226" y="2072987"/>
            <a:ext cx="3947714" cy="4340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17597" y="3405585"/>
            <a:ext cx="2670175" cy="126111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latin typeface="Cambria Math"/>
                <a:cs typeface="Cambria Math"/>
              </a:rPr>
              <a:t>𝑚</a:t>
            </a:r>
            <a:r>
              <a:rPr sz="1950" baseline="-14957" dirty="0">
                <a:latin typeface="Cambria Math"/>
                <a:cs typeface="Cambria Math"/>
              </a:rPr>
              <a:t>𝑣</a:t>
            </a:r>
            <a:r>
              <a:rPr sz="1950" spc="30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Total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vehicle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(kg)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mbria Math"/>
                <a:cs typeface="Cambria Math"/>
              </a:rPr>
              <a:t>𝑔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Gravity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Earth(m/s²)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mbria Math"/>
                <a:cs typeface="Cambria Math"/>
              </a:rPr>
              <a:t>α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Slope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angle </a:t>
            </a:r>
            <a:r>
              <a:rPr sz="1800" spc="-10" dirty="0">
                <a:latin typeface="Calibri"/>
                <a:cs typeface="Calibri"/>
              </a:rPr>
              <a:t>(rad)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39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02654" y="3405585"/>
            <a:ext cx="3674110" cy="1672589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1 700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kg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9.81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m/s²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0.07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rad</a:t>
            </a:r>
            <a:r>
              <a:rPr sz="1800" spc="-10" dirty="0">
                <a:latin typeface="Calibri"/>
                <a:cs typeface="Calibri"/>
              </a:rPr>
              <a:t> (Hallandsåsen)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0.31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(Highest slope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 L.A,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USA)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Course</a:t>
            </a:r>
            <a:r>
              <a:rPr spc="-105" dirty="0"/>
              <a:t> </a:t>
            </a: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3697"/>
            <a:ext cx="8172450" cy="30949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Course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intro,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tools,</a:t>
            </a:r>
            <a:r>
              <a:rPr sz="2800" b="1" spc="-10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getting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started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with</a:t>
            </a:r>
            <a:r>
              <a:rPr sz="2800" b="1" spc="-10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simulations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</a:tabLst>
            </a:pPr>
            <a:r>
              <a:rPr sz="2800" b="1" spc="-20" dirty="0">
                <a:latin typeface="Calibri"/>
                <a:cs typeface="Calibri"/>
              </a:rPr>
              <a:t>Vehicle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behaviors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and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simulation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tricks,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drive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cycles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Simulation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10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Electric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Machine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with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MotorCAD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Simulation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Power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Electronics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and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Battery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Full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vehicle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behavior,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assignments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Q&amp;A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Results,</a:t>
            </a:r>
            <a:r>
              <a:rPr sz="2800" b="1" spc="-1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presentations,</a:t>
            </a:r>
            <a:r>
              <a:rPr sz="2800" b="1" spc="-10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summary,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conclusions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7692" y="1314128"/>
            <a:ext cx="3889375" cy="179070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5"/>
              </a:spcBef>
            </a:pPr>
            <a:r>
              <a:rPr sz="6000" spc="-10" dirty="0"/>
              <a:t>Acceleration</a:t>
            </a:r>
            <a:endParaRPr sz="6000"/>
          </a:p>
          <a:p>
            <a:pPr marL="99060" algn="ctr">
              <a:lnSpc>
                <a:spcPct val="100000"/>
              </a:lnSpc>
              <a:spcBef>
                <a:spcPts val="890"/>
              </a:spcBef>
              <a:tabLst>
                <a:tab pos="989965" algn="l"/>
              </a:tabLst>
            </a:pPr>
            <a:r>
              <a:rPr sz="3600" b="0" spc="-560" dirty="0">
                <a:latin typeface="Cambria Math"/>
                <a:cs typeface="Cambria Math"/>
              </a:rPr>
              <a:t>𝐹</a:t>
            </a:r>
            <a:r>
              <a:rPr sz="3900" b="0" spc="232" baseline="-16025" dirty="0">
                <a:latin typeface="Cambria Math"/>
                <a:cs typeface="Cambria Math"/>
              </a:rPr>
              <a:t>𝑎𝑐𝑐</a:t>
            </a:r>
            <a:r>
              <a:rPr sz="3900" b="0" baseline="-16025" dirty="0">
                <a:latin typeface="Cambria Math"/>
                <a:cs typeface="Cambria Math"/>
              </a:rPr>
              <a:t>	</a:t>
            </a:r>
            <a:r>
              <a:rPr sz="3600" b="0" dirty="0">
                <a:latin typeface="Cambria Math"/>
                <a:cs typeface="Cambria Math"/>
              </a:rPr>
              <a:t>=</a:t>
            </a:r>
            <a:r>
              <a:rPr sz="3600" b="0" spc="200" dirty="0">
                <a:latin typeface="Cambria Math"/>
                <a:cs typeface="Cambria Math"/>
              </a:rPr>
              <a:t> </a:t>
            </a:r>
            <a:r>
              <a:rPr sz="3600" b="0" dirty="0">
                <a:latin typeface="Cambria Math"/>
                <a:cs typeface="Cambria Math"/>
              </a:rPr>
              <a:t>𝑚</a:t>
            </a:r>
            <a:r>
              <a:rPr sz="3600" b="0" spc="65" dirty="0">
                <a:latin typeface="Cambria Math"/>
                <a:cs typeface="Cambria Math"/>
              </a:rPr>
              <a:t> </a:t>
            </a:r>
            <a:r>
              <a:rPr sz="3600" b="0" spc="120" dirty="0">
                <a:latin typeface="Cambria Math"/>
                <a:cs typeface="Cambria Math"/>
              </a:rPr>
              <a:t>∙</a:t>
            </a:r>
            <a:r>
              <a:rPr sz="3600" b="0" dirty="0">
                <a:latin typeface="Cambria Math"/>
                <a:cs typeface="Cambria Math"/>
              </a:rPr>
              <a:t> </a:t>
            </a:r>
            <a:r>
              <a:rPr sz="3600" b="0" spc="-50" dirty="0">
                <a:latin typeface="Cambria Math"/>
                <a:cs typeface="Cambria Math"/>
              </a:rPr>
              <a:t>𝑎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40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Acceleration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3210" y="3543122"/>
            <a:ext cx="2670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𝑚</a:t>
            </a:r>
            <a:r>
              <a:rPr sz="1950" baseline="-14957" dirty="0">
                <a:latin typeface="Cambria Math"/>
                <a:cs typeface="Cambria Math"/>
              </a:rPr>
              <a:t>𝑣</a:t>
            </a:r>
            <a:r>
              <a:rPr sz="1950" spc="30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Total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vehicle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(kg)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8610" y="3818000"/>
            <a:ext cx="3015615" cy="848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352425" algn="l"/>
              </a:tabLst>
            </a:pPr>
            <a:r>
              <a:rPr sz="1800" spc="-50" dirty="0">
                <a:latin typeface="Cambria Math"/>
                <a:cs typeface="Cambria Math"/>
              </a:rPr>
              <a:t>𝑣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Vehicle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velocity</a:t>
            </a:r>
            <a:r>
              <a:rPr sz="1800" spc="3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(m/s)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353695" algn="l"/>
              </a:tabLst>
            </a:pPr>
            <a:r>
              <a:rPr sz="1800" spc="-50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Vehicle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acceleration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(m/s²)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654" y="3405585"/>
            <a:ext cx="3491865" cy="126111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1 700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kg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0..130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km/h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0…36 </a:t>
            </a:r>
            <a:r>
              <a:rPr sz="1800" spc="-25" dirty="0">
                <a:latin typeface="Calibri"/>
                <a:cs typeface="Calibri"/>
              </a:rPr>
              <a:t>m/s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libri"/>
                <a:cs typeface="Calibri"/>
              </a:rPr>
              <a:t>E.g.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±2.5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m/s²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comfortable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driving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69609" y="2011045"/>
            <a:ext cx="457200" cy="29209"/>
          </a:xfrm>
          <a:custGeom>
            <a:avLst/>
            <a:gdLst/>
            <a:ahLst/>
            <a:cxnLst/>
            <a:rect l="l" t="t" r="r" b="b"/>
            <a:pathLst>
              <a:path w="457200" h="29210">
                <a:moveTo>
                  <a:pt x="457200" y="0"/>
                </a:moveTo>
                <a:lnTo>
                  <a:pt x="0" y="0"/>
                </a:lnTo>
                <a:lnTo>
                  <a:pt x="0" y="28955"/>
                </a:lnTo>
                <a:lnTo>
                  <a:pt x="457200" y="28955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96894" y="1340358"/>
            <a:ext cx="4458970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algn="ctr">
              <a:lnSpc>
                <a:spcPts val="3520"/>
              </a:lnSpc>
              <a:spcBef>
                <a:spcPts val="100"/>
              </a:spcBef>
            </a:pPr>
            <a:r>
              <a:rPr sz="3600" spc="-50" dirty="0">
                <a:latin typeface="Cambria Math"/>
                <a:cs typeface="Cambria Math"/>
              </a:rPr>
              <a:t>𝑑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520"/>
              </a:lnSpc>
              <a:tabLst>
                <a:tab pos="929005" algn="l"/>
                <a:tab pos="1497965" algn="l"/>
              </a:tabLst>
            </a:pPr>
            <a:r>
              <a:rPr sz="3600" spc="-560" dirty="0">
                <a:latin typeface="Cambria Math"/>
                <a:cs typeface="Cambria Math"/>
              </a:rPr>
              <a:t>𝐹</a:t>
            </a:r>
            <a:r>
              <a:rPr sz="3900" spc="232" baseline="-16025" dirty="0">
                <a:latin typeface="Cambria Math"/>
                <a:cs typeface="Cambria Math"/>
              </a:rPr>
              <a:t>𝑎𝑐𝑐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spc="-50" dirty="0">
                <a:latin typeface="Cambria Math"/>
                <a:cs typeface="Cambria Math"/>
              </a:rPr>
              <a:t>=</a:t>
            </a:r>
            <a:r>
              <a:rPr sz="3600" dirty="0">
                <a:latin typeface="Cambria Math"/>
                <a:cs typeface="Cambria Math"/>
              </a:rPr>
              <a:t>	𝑚</a:t>
            </a:r>
            <a:r>
              <a:rPr sz="3900" baseline="-16025" dirty="0">
                <a:latin typeface="Cambria Math"/>
                <a:cs typeface="Cambria Math"/>
              </a:rPr>
              <a:t>𝑣</a:t>
            </a:r>
            <a:r>
              <a:rPr sz="3900" spc="367" baseline="-16025" dirty="0">
                <a:latin typeface="Cambria Math"/>
                <a:cs typeface="Cambria Math"/>
              </a:rPr>
              <a:t> </a:t>
            </a:r>
            <a:r>
              <a:rPr sz="5400" baseline="-37037" dirty="0">
                <a:latin typeface="Cambria Math"/>
                <a:cs typeface="Cambria Math"/>
              </a:rPr>
              <a:t>𝑑𝑡</a:t>
            </a:r>
            <a:r>
              <a:rPr sz="5400" spc="-135" baseline="-37037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𝑣</a:t>
            </a:r>
            <a:r>
              <a:rPr sz="3600" spc="34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25" dirty="0">
                <a:latin typeface="Cambria Math"/>
                <a:cs typeface="Cambria Math"/>
              </a:rPr>
              <a:t> </a:t>
            </a:r>
            <a:r>
              <a:rPr sz="3600" spc="70" dirty="0">
                <a:latin typeface="Cambria Math"/>
                <a:cs typeface="Cambria Math"/>
              </a:rPr>
              <a:t>𝑚</a:t>
            </a:r>
            <a:r>
              <a:rPr sz="3900" spc="104" baseline="-16025" dirty="0">
                <a:latin typeface="Cambria Math"/>
                <a:cs typeface="Cambria Math"/>
              </a:rPr>
              <a:t>𝑣</a:t>
            </a:r>
            <a:r>
              <a:rPr sz="3600" spc="70" dirty="0">
                <a:latin typeface="Cambria Math"/>
                <a:cs typeface="Cambria Math"/>
              </a:rPr>
              <a:t>𝑎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41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Vehicle</a:t>
            </a:r>
            <a:r>
              <a:rPr spc="-180" dirty="0"/>
              <a:t> </a:t>
            </a:r>
            <a:r>
              <a:rPr spc="-20" dirty="0"/>
              <a:t>mass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42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3697"/>
            <a:ext cx="10190480" cy="22326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represent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vehicle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mass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road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vehicles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(cars,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buses,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trucks)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weights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defined: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Dry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(vehicle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without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fuels,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oils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payload)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Curb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(vehicle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driver)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Gross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GVM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GVWR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(fully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loaded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weight)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Vehicle</a:t>
            </a:r>
            <a:r>
              <a:rPr spc="-180" dirty="0"/>
              <a:t> </a:t>
            </a:r>
            <a:r>
              <a:rPr spc="-20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93442"/>
            <a:ext cx="8989695" cy="24479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service</a:t>
            </a:r>
            <a:r>
              <a:rPr sz="2800" i="1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mass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i.e.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curb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weight</a:t>
            </a:r>
            <a:endParaRPr sz="2800">
              <a:latin typeface="Calibri"/>
              <a:cs typeface="Calibri"/>
            </a:endParaRPr>
          </a:p>
          <a:p>
            <a:pPr marL="698500" marR="108585" lvl="1" indent="-228600">
              <a:lnSpc>
                <a:spcPts val="2590"/>
              </a:lnSpc>
              <a:spcBef>
                <a:spcPts val="57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Vehicle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ready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(fully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charged/fueled,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driver,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equipment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vehicle),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according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European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Directive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95/48/EC.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ICCT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EU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Vehicle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Market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Statistics</a:t>
            </a:r>
            <a:endParaRPr sz="2800">
              <a:latin typeface="Calibri"/>
              <a:cs typeface="Calibri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75"/>
              </a:spcBef>
              <a:buClr>
                <a:srgbClr val="000000"/>
              </a:buClr>
              <a:buFont typeface="Arial"/>
              <a:buChar char="•"/>
              <a:tabLst>
                <a:tab pos="698500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https://theicct.org/publication/european-vehicle-</a:t>
            </a:r>
            <a:r>
              <a:rPr sz="2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market-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statistics-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2021-2022/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66332" y="3522002"/>
            <a:ext cx="5372100" cy="3156585"/>
            <a:chOff x="6466332" y="3522002"/>
            <a:chExt cx="5372100" cy="31565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6332" y="3522002"/>
              <a:ext cx="5372100" cy="31562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1404" y="3717035"/>
              <a:ext cx="4802124" cy="258622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43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844" y="2674111"/>
            <a:ext cx="8766556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Assignment</a:t>
            </a:r>
            <a:r>
              <a:rPr sz="6000" spc="-70" dirty="0"/>
              <a:t> </a:t>
            </a:r>
            <a:r>
              <a:rPr sz="6000" spc="-50" dirty="0"/>
              <a:t>1</a:t>
            </a:r>
            <a:br>
              <a:rPr lang="en-US" sz="6000" spc="-50" dirty="0"/>
            </a:br>
            <a:r>
              <a:rPr lang="en-US" sz="6000" spc="-50" dirty="0"/>
              <a:t>Deadline: 1 week later</a:t>
            </a:r>
            <a:endParaRPr sz="6000" dirty="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44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Car</a:t>
            </a:r>
            <a:r>
              <a:rPr spc="-70" dirty="0"/>
              <a:t> </a:t>
            </a:r>
            <a:r>
              <a:rPr dirty="0"/>
              <a:t>definition</a:t>
            </a:r>
            <a:r>
              <a:rPr spc="-50" dirty="0"/>
              <a:t> </a:t>
            </a:r>
            <a:r>
              <a:rPr dirty="0"/>
              <a:t>for</a:t>
            </a:r>
            <a:r>
              <a:rPr spc="-65" dirty="0"/>
              <a:t> </a:t>
            </a:r>
            <a:r>
              <a:rPr dirty="0"/>
              <a:t>assignment</a:t>
            </a:r>
            <a:r>
              <a:rPr spc="-6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1814" y="1412265"/>
            <a:ext cx="2091055" cy="141414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95"/>
              </a:spcBef>
            </a:pPr>
            <a:r>
              <a:rPr sz="2200" b="1" spc="-10" dirty="0">
                <a:latin typeface="Calibri"/>
                <a:cs typeface="Calibri"/>
              </a:rPr>
              <a:t>Constants</a:t>
            </a:r>
            <a:endParaRPr sz="2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  <a:tabLst>
                <a:tab pos="456565" algn="l"/>
              </a:tabLst>
            </a:pPr>
            <a:r>
              <a:rPr sz="2200" spc="-25" dirty="0">
                <a:latin typeface="Cambria Math"/>
                <a:cs typeface="Cambria Math"/>
              </a:rPr>
              <a:t>ρ</a:t>
            </a:r>
            <a:r>
              <a:rPr sz="2400" spc="-37" baseline="-15625" dirty="0">
                <a:latin typeface="Cambria Math"/>
                <a:cs typeface="Cambria Math"/>
              </a:rPr>
              <a:t>𝑎</a:t>
            </a:r>
            <a:r>
              <a:rPr sz="2400" baseline="-15625" dirty="0">
                <a:latin typeface="Cambria Math"/>
                <a:cs typeface="Cambria Math"/>
              </a:rPr>
              <a:t>	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1.225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kg/m</a:t>
            </a:r>
            <a:r>
              <a:rPr sz="2175" spc="-15" baseline="24904" dirty="0">
                <a:latin typeface="Calibri"/>
                <a:cs typeface="Calibri"/>
              </a:rPr>
              <a:t>3</a:t>
            </a:r>
            <a:endParaRPr sz="2175" baseline="24904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25"/>
              </a:spcBef>
              <a:tabLst>
                <a:tab pos="340995" algn="l"/>
              </a:tabLst>
            </a:pPr>
            <a:r>
              <a:rPr sz="2200" spc="-50" dirty="0">
                <a:latin typeface="Cambria Math"/>
                <a:cs typeface="Cambria Math"/>
              </a:rPr>
              <a:t>𝑔</a:t>
            </a:r>
            <a:r>
              <a:rPr sz="2200" dirty="0">
                <a:latin typeface="Cambria Math"/>
                <a:cs typeface="Cambria Math"/>
              </a:rPr>
              <a:t>	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9.81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m/s²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1814" y="2812952"/>
            <a:ext cx="400050" cy="191008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90"/>
              </a:spcBef>
            </a:pPr>
            <a:r>
              <a:rPr sz="2200" spc="-25" dirty="0">
                <a:latin typeface="Cambria Math"/>
                <a:cs typeface="Cambria Math"/>
              </a:rPr>
              <a:t>𝑐</a:t>
            </a:r>
            <a:r>
              <a:rPr sz="2400" spc="-37" baseline="-15625" dirty="0">
                <a:latin typeface="Cambria Math"/>
                <a:cs typeface="Cambria Math"/>
              </a:rPr>
              <a:t>𝑟</a:t>
            </a:r>
            <a:endParaRPr sz="2400" baseline="-156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7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625" spc="-37" baseline="-15873" dirty="0">
                <a:latin typeface="Cambria Math"/>
                <a:cs typeface="Cambria Math"/>
              </a:rPr>
              <a:t>𝑟</a:t>
            </a:r>
            <a:endParaRPr sz="2625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80"/>
              </a:spcBef>
            </a:pPr>
            <a:r>
              <a:rPr sz="2200" spc="-25" dirty="0">
                <a:latin typeface="Cambria Math"/>
                <a:cs typeface="Cambria Math"/>
              </a:rPr>
              <a:t>𝐴</a:t>
            </a:r>
            <a:r>
              <a:rPr sz="2400" spc="-37" baseline="-15625" dirty="0">
                <a:latin typeface="Cambria Math"/>
                <a:cs typeface="Cambria Math"/>
              </a:rPr>
              <a:t>𝑓</a:t>
            </a:r>
            <a:endParaRPr sz="2400" baseline="-156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90"/>
              </a:spcBef>
            </a:pPr>
            <a:r>
              <a:rPr sz="2200" spc="-25" dirty="0">
                <a:latin typeface="Cambria Math"/>
                <a:cs typeface="Cambria Math"/>
              </a:rPr>
              <a:t>𝑐</a:t>
            </a:r>
            <a:r>
              <a:rPr sz="2400" spc="-37" baseline="-15625" dirty="0">
                <a:latin typeface="Cambria Math"/>
                <a:cs typeface="Cambria Math"/>
              </a:rPr>
              <a:t>𝑑</a:t>
            </a:r>
            <a:endParaRPr sz="2400" baseline="-1562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3454" y="2776499"/>
            <a:ext cx="3136265" cy="19462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275"/>
              </a:spcBef>
            </a:pPr>
            <a:r>
              <a:rPr sz="2200" dirty="0">
                <a:latin typeface="Calibri"/>
                <a:cs typeface="Calibri"/>
              </a:rPr>
              <a:t>=</a:t>
            </a:r>
            <a:r>
              <a:rPr sz="2200" spc="-10" dirty="0">
                <a:latin typeface="Calibri"/>
                <a:cs typeface="Calibri"/>
              </a:rPr>
              <a:t> 0.009</a:t>
            </a:r>
            <a:endParaRPr sz="2200">
              <a:latin typeface="Calibri"/>
              <a:cs typeface="Calibri"/>
            </a:endParaRPr>
          </a:p>
          <a:p>
            <a:pPr marL="83820">
              <a:lnSpc>
                <a:spcPct val="100000"/>
              </a:lnSpc>
              <a:spcBef>
                <a:spcPts val="1175"/>
              </a:spcBef>
            </a:pPr>
            <a:r>
              <a:rPr sz="2200" dirty="0">
                <a:latin typeface="Calibri"/>
                <a:cs typeface="Calibri"/>
              </a:rPr>
              <a:t>=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0.668/2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*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0.97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0.324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m</a:t>
            </a:r>
            <a:endParaRPr sz="2200">
              <a:latin typeface="Calibri"/>
              <a:cs typeface="Calibri"/>
            </a:endParaRPr>
          </a:p>
          <a:p>
            <a:pPr marL="41275">
              <a:lnSpc>
                <a:spcPct val="100000"/>
              </a:lnSpc>
              <a:spcBef>
                <a:spcPts val="1019"/>
              </a:spcBef>
            </a:pPr>
            <a:r>
              <a:rPr sz="2200" dirty="0">
                <a:latin typeface="Calibri"/>
                <a:cs typeface="Calibri"/>
              </a:rPr>
              <a:t>=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2.3</a:t>
            </a:r>
            <a:r>
              <a:rPr sz="2200" spc="-25" dirty="0">
                <a:latin typeface="Calibri"/>
                <a:cs typeface="Calibri"/>
              </a:rPr>
              <a:t> m²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200" dirty="0">
                <a:latin typeface="Calibri"/>
                <a:cs typeface="Calibri"/>
              </a:rPr>
              <a:t>= </a:t>
            </a:r>
            <a:r>
              <a:rPr sz="2200" spc="-20" dirty="0">
                <a:latin typeface="Calibri"/>
                <a:cs typeface="Calibri"/>
              </a:rPr>
              <a:t>0.28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1814" y="4825746"/>
            <a:ext cx="16617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mbria Math"/>
                <a:cs typeface="Cambria Math"/>
              </a:rPr>
              <a:t>𝑚</a:t>
            </a:r>
            <a:r>
              <a:rPr sz="2400" baseline="-15625" dirty="0">
                <a:latin typeface="Cambria Math"/>
                <a:cs typeface="Cambria Math"/>
              </a:rPr>
              <a:t>𝑣</a:t>
            </a:r>
            <a:r>
              <a:rPr sz="2400" spc="419" baseline="-15625" dirty="0">
                <a:latin typeface="Cambria Math"/>
                <a:cs typeface="Cambria Math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700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kg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70091" y="1485900"/>
            <a:ext cx="0" cy="4688840"/>
          </a:xfrm>
          <a:custGeom>
            <a:avLst/>
            <a:gdLst/>
            <a:ahLst/>
            <a:cxnLst/>
            <a:rect l="l" t="t" r="r" b="b"/>
            <a:pathLst>
              <a:path h="4688840">
                <a:moveTo>
                  <a:pt x="0" y="0"/>
                </a:moveTo>
                <a:lnTo>
                  <a:pt x="0" y="4688306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62418" y="1539367"/>
            <a:ext cx="21285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This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represents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 </a:t>
            </a:r>
            <a:r>
              <a:rPr sz="2200" spc="-20" dirty="0">
                <a:latin typeface="Calibri"/>
                <a:cs typeface="Calibri"/>
              </a:rPr>
              <a:t>average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saloon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car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165847" y="2676221"/>
            <a:ext cx="3183890" cy="3461385"/>
            <a:chOff x="7165847" y="2676221"/>
            <a:chExt cx="3183890" cy="34613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47" y="2676221"/>
              <a:ext cx="2941954" cy="12345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6807" y="3794760"/>
              <a:ext cx="3122676" cy="234238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45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-26161"/>
            <a:ext cx="3048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Assignment</a:t>
            </a:r>
            <a:r>
              <a:rPr spc="-55" dirty="0"/>
              <a:t> </a:t>
            </a:r>
            <a:r>
              <a:rPr spc="-50" dirty="0"/>
              <a:t>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46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239" y="659129"/>
            <a:ext cx="10855960" cy="11779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54000" marR="154305" indent="-229235">
              <a:lnSpc>
                <a:spcPts val="2580"/>
              </a:lnSpc>
              <a:spcBef>
                <a:spcPts val="434"/>
              </a:spcBef>
              <a:buFont typeface="Arial"/>
              <a:buChar char="•"/>
              <a:tabLst>
                <a:tab pos="254000" algn="l"/>
              </a:tabLst>
            </a:pP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formulas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relevant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forces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Matlab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M-</a:t>
            </a:r>
            <a:r>
              <a:rPr sz="2400" dirty="0">
                <a:latin typeface="Calibri"/>
                <a:cs typeface="Calibri"/>
              </a:rPr>
              <a:t>files.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Double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your </a:t>
            </a:r>
            <a:r>
              <a:rPr sz="2400" dirty="0">
                <a:latin typeface="Calibri"/>
                <a:cs typeface="Calibri"/>
              </a:rPr>
              <a:t>calculation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calculations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and/or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spreadsheets.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000" spc="40" dirty="0">
                <a:latin typeface="Cambria Math"/>
                <a:cs typeface="Cambria Math"/>
              </a:rPr>
              <a:t>(</a:t>
            </a:r>
            <a:r>
              <a:rPr sz="2000" spc="-355" dirty="0">
                <a:latin typeface="Cambria Math"/>
                <a:cs typeface="Cambria Math"/>
              </a:rPr>
              <a:t>𝐹</a:t>
            </a:r>
            <a:r>
              <a:rPr sz="2175" spc="60" baseline="-15325" dirty="0">
                <a:latin typeface="Cambria Math"/>
                <a:cs typeface="Cambria Math"/>
              </a:rPr>
              <a:t>𝑎</a:t>
            </a:r>
            <a:r>
              <a:rPr sz="2175" spc="67" baseline="-15325" dirty="0">
                <a:latin typeface="Cambria Math"/>
                <a:cs typeface="Cambria Math"/>
              </a:rPr>
              <a:t>𝑐</a:t>
            </a:r>
            <a:r>
              <a:rPr sz="2175" spc="277" baseline="-15325" dirty="0">
                <a:latin typeface="Cambria Math"/>
                <a:cs typeface="Cambria Math"/>
              </a:rPr>
              <a:t>𝑐</a:t>
            </a:r>
            <a:r>
              <a:rPr sz="2000" spc="45" dirty="0">
                <a:latin typeface="Cambria Math"/>
                <a:cs typeface="Cambria Math"/>
              </a:rPr>
              <a:t>,</a:t>
            </a:r>
            <a:r>
              <a:rPr sz="2000" spc="49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𝐹</a:t>
            </a:r>
            <a:r>
              <a:rPr sz="2175" spc="-30" baseline="-15325" dirty="0">
                <a:latin typeface="Cambria Math"/>
                <a:cs typeface="Cambria Math"/>
              </a:rPr>
              <a:t>𝑡</a:t>
            </a:r>
            <a:r>
              <a:rPr sz="2000" spc="-20" dirty="0">
                <a:latin typeface="Cambria Math"/>
                <a:cs typeface="Cambria Math"/>
              </a:rPr>
              <a:t>,</a:t>
            </a:r>
            <a:r>
              <a:rPr sz="2000" spc="-120" dirty="0">
                <a:latin typeface="Cambria Math"/>
                <a:cs typeface="Cambria Math"/>
              </a:rPr>
              <a:t> </a:t>
            </a:r>
            <a:r>
              <a:rPr sz="2000" spc="-365" dirty="0">
                <a:latin typeface="Cambria Math"/>
                <a:cs typeface="Cambria Math"/>
              </a:rPr>
              <a:t>𝐹</a:t>
            </a:r>
            <a:r>
              <a:rPr sz="2175" spc="240" baseline="-15325" dirty="0">
                <a:latin typeface="Cambria Math"/>
                <a:cs typeface="Cambria Math"/>
              </a:rPr>
              <a:t>𝑎</a:t>
            </a:r>
            <a:r>
              <a:rPr sz="2000" spc="35" dirty="0">
                <a:latin typeface="Cambria Math"/>
                <a:cs typeface="Cambria Math"/>
              </a:rPr>
              <a:t>,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spc="-380" dirty="0">
                <a:latin typeface="Cambria Math"/>
                <a:cs typeface="Cambria Math"/>
              </a:rPr>
              <a:t>𝐹</a:t>
            </a:r>
            <a:r>
              <a:rPr sz="2175" spc="232" baseline="-15325" dirty="0">
                <a:latin typeface="Cambria Math"/>
                <a:cs typeface="Cambria Math"/>
              </a:rPr>
              <a:t>𝑟</a:t>
            </a:r>
            <a:r>
              <a:rPr sz="2000" spc="20" dirty="0">
                <a:latin typeface="Cambria Math"/>
                <a:cs typeface="Cambria Math"/>
              </a:rPr>
              <a:t>,</a:t>
            </a:r>
            <a:r>
              <a:rPr sz="2000" spc="-114" dirty="0">
                <a:latin typeface="Cambria Math"/>
                <a:cs typeface="Cambria Math"/>
              </a:rPr>
              <a:t> </a:t>
            </a:r>
            <a:r>
              <a:rPr sz="2000" spc="-380" dirty="0">
                <a:latin typeface="Cambria Math"/>
                <a:cs typeface="Cambria Math"/>
              </a:rPr>
              <a:t>𝐹</a:t>
            </a:r>
            <a:r>
              <a:rPr sz="2175" spc="300" baseline="-15325" dirty="0">
                <a:latin typeface="Cambria Math"/>
                <a:cs typeface="Cambria Math"/>
              </a:rPr>
              <a:t>𝑔</a:t>
            </a:r>
            <a:r>
              <a:rPr sz="2000" spc="105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2540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4000" algn="l"/>
              </a:tabLst>
            </a:pP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definition,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dirty="0">
                <a:latin typeface="Cambria Math"/>
                <a:cs typeface="Cambria Math"/>
              </a:rPr>
              <a:t>𝐹</a:t>
            </a:r>
            <a:r>
              <a:rPr sz="2625" baseline="-15873" dirty="0">
                <a:latin typeface="Cambria Math"/>
                <a:cs typeface="Cambria Math"/>
              </a:rPr>
              <a:t>𝑡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𝜏</a:t>
            </a:r>
            <a:r>
              <a:rPr sz="2625" spc="127" baseline="-15873" dirty="0">
                <a:latin typeface="Cambria Math"/>
                <a:cs typeface="Cambria Math"/>
              </a:rPr>
              <a:t>𝑤</a:t>
            </a:r>
            <a:r>
              <a:rPr sz="2400" spc="85" dirty="0">
                <a:latin typeface="Calibri"/>
                <a:cs typeface="Calibri"/>
              </a:rPr>
              <a:t>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𝑃</a:t>
            </a:r>
            <a:r>
              <a:rPr sz="2625" baseline="-15873" dirty="0">
                <a:latin typeface="Cambria Math"/>
                <a:cs typeface="Cambria Math"/>
              </a:rPr>
              <a:t>𝑡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scenarios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table: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24281" y="1897507"/>
          <a:ext cx="11049633" cy="4507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55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Scenario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𝒗</a:t>
                      </a:r>
                      <a:endParaRPr sz="1600">
                        <a:latin typeface="Cambria Math"/>
                        <a:cs typeface="Cambria Math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3619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𝒂</a:t>
                      </a:r>
                      <a:endParaRPr sz="1600">
                        <a:latin typeface="Cambria Math"/>
                        <a:cs typeface="Cambria Math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𝜶</a:t>
                      </a:r>
                      <a:endParaRPr sz="1600">
                        <a:latin typeface="Cambria Math"/>
                        <a:cs typeface="Cambria Math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𝐹</a:t>
                      </a:r>
                      <a:r>
                        <a:rPr sz="1725" spc="-37" baseline="-14492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𝑡</a:t>
                      </a:r>
                      <a:endParaRPr sz="1725" baseline="-14492">
                        <a:latin typeface="Cambria Math"/>
                        <a:cs typeface="Cambria Math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𝜏</a:t>
                      </a:r>
                      <a:r>
                        <a:rPr sz="1725" spc="-37" baseline="-14492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𝑤</a:t>
                      </a:r>
                      <a:endParaRPr sz="1725" baseline="-14492">
                        <a:latin typeface="Cambria Math"/>
                        <a:cs typeface="Cambria Math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𝑃</a:t>
                      </a:r>
                      <a:r>
                        <a:rPr sz="1725" spc="-37" baseline="-14492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𝑡</a:t>
                      </a:r>
                      <a:endParaRPr sz="1725" baseline="-14492">
                        <a:latin typeface="Cambria Math"/>
                        <a:cs typeface="Cambria Math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Slow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speed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driving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km/h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m/s²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rad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Medium</a:t>
                      </a:r>
                      <a:r>
                        <a:rPr sz="16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speed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driving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km/h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m/s²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rad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Freeway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driving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90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km/h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m/s²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rad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Highway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driving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130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km/h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m/s²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rad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448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Medium</a:t>
                      </a:r>
                      <a:r>
                        <a:rPr sz="16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speed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overtaking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km/h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2.5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m/s²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rad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speed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overtaking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130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km/h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1.0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m/s²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rad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Slow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speed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very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high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slope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km/h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m/s²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0.31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rad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1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speed,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slope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(“Hallandsåsen”)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0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130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km/h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m/s²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524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0.07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rad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525272" y="913752"/>
            <a:ext cx="3561936" cy="3506088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000" b="0" dirty="0">
                <a:latin typeface="Calibri Light"/>
                <a:cs typeface="Calibri Light"/>
              </a:rPr>
              <a:t>Main</a:t>
            </a:r>
            <a:r>
              <a:rPr sz="3000" b="0" spc="-145" dirty="0">
                <a:latin typeface="Calibri Light"/>
                <a:cs typeface="Calibri Light"/>
              </a:rPr>
              <a:t> </a:t>
            </a:r>
            <a:r>
              <a:rPr sz="3000" b="0" spc="-10" dirty="0">
                <a:latin typeface="Calibri Light"/>
                <a:cs typeface="Calibri Light"/>
              </a:rPr>
              <a:t>teacher</a:t>
            </a:r>
            <a:endParaRPr sz="3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lang="en-US" sz="2800" dirty="0">
                <a:latin typeface="Calibri"/>
                <a:cs typeface="Calibri"/>
              </a:rPr>
              <a:t>Danyang Cui</a:t>
            </a: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lang="en-US" dirty="0">
                <a:latin typeface="Calibri"/>
                <a:cs typeface="Calibri"/>
              </a:rPr>
              <a:t>PhD student E.E. at Uppsala Univ.</a:t>
            </a:r>
          </a:p>
          <a:p>
            <a:pPr marL="12700">
              <a:lnSpc>
                <a:spcPct val="100000"/>
              </a:lnSpc>
            </a:pPr>
            <a:r>
              <a:rPr lang="en-US" sz="1600" dirty="0">
                <a:latin typeface="Calibri"/>
                <a:cs typeface="Calibri"/>
              </a:rPr>
              <a:t>Topic: Non-rare earth traction motor design for EV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2070"/>
              </a:lnSpc>
              <a:spcBef>
                <a:spcPts val="860"/>
              </a:spcBef>
            </a:pPr>
            <a:r>
              <a:rPr sz="1800" dirty="0">
                <a:latin typeface="Calibri"/>
                <a:cs typeface="Calibri"/>
              </a:rPr>
              <a:t>M.Sc.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E.E.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</a:t>
            </a:r>
            <a:r>
              <a:rPr lang="en-US" sz="1800" dirty="0">
                <a:latin typeface="Calibri"/>
                <a:cs typeface="Calibri"/>
              </a:rPr>
              <a:t>7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lang="en-US" spc="-15" dirty="0">
                <a:latin typeface="Calibri"/>
                <a:cs typeface="Calibri"/>
              </a:rPr>
              <a:t>University of Tokyo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1735"/>
              </a:lnSpc>
            </a:pPr>
            <a:r>
              <a:rPr lang="en-US" sz="1600" dirty="0">
                <a:latin typeface="Calibri"/>
                <a:cs typeface="Calibri"/>
              </a:rPr>
              <a:t>Research field</a:t>
            </a:r>
            <a:r>
              <a:rPr sz="1600" dirty="0">
                <a:latin typeface="Calibri"/>
                <a:cs typeface="Calibri"/>
              </a:rPr>
              <a:t>: </a:t>
            </a:r>
            <a:r>
              <a:rPr lang="en-US" sz="1600" dirty="0">
                <a:latin typeface="Calibri"/>
                <a:cs typeface="Calibri"/>
              </a:rPr>
              <a:t>Wireless Power Transfer for EV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dirty="0">
                <a:latin typeface="Calibri"/>
                <a:cs typeface="Calibri"/>
              </a:rPr>
              <a:t>201</a:t>
            </a:r>
            <a:r>
              <a:rPr lang="en-US" sz="1800" dirty="0">
                <a:latin typeface="Calibri"/>
                <a:cs typeface="Calibri"/>
              </a:rPr>
              <a:t>7-2021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Volvo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Trucks Japan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5373"/>
            <a:ext cx="270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/>
              <a:t>Teacher</a:t>
            </a:r>
            <a:r>
              <a:rPr sz="4000" spc="-120" dirty="0"/>
              <a:t> </a:t>
            </a:r>
            <a:r>
              <a:rPr sz="4000" spc="-20" dirty="0"/>
              <a:t>intro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6251828" y="913752"/>
            <a:ext cx="3200400" cy="2930525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000" b="0" spc="-10" dirty="0">
                <a:latin typeface="Calibri Light"/>
                <a:cs typeface="Calibri Light"/>
              </a:rPr>
              <a:t>Examiner</a:t>
            </a:r>
            <a:endParaRPr sz="3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800" dirty="0">
                <a:latin typeface="Calibri"/>
                <a:cs typeface="Calibri"/>
              </a:rPr>
              <a:t>Boel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Ekergård</a:t>
            </a:r>
            <a:endParaRPr sz="2800" dirty="0">
              <a:latin typeface="Calibri"/>
              <a:cs typeface="Calibri"/>
            </a:endParaRPr>
          </a:p>
          <a:p>
            <a:pPr marL="12700" marR="1176655">
              <a:lnSpc>
                <a:spcPct val="132100"/>
              </a:lnSpc>
              <a:spcBef>
                <a:spcPts val="45"/>
              </a:spcBef>
            </a:pP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HV</a:t>
            </a:r>
            <a:r>
              <a:rPr sz="2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Profile</a:t>
            </a:r>
            <a:r>
              <a:rPr sz="20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Associate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Professor</a:t>
            </a:r>
            <a:endParaRPr sz="2000" dirty="0">
              <a:latin typeface="Calibri"/>
              <a:cs typeface="Calibri"/>
            </a:endParaRPr>
          </a:p>
          <a:p>
            <a:pPr marL="12700" marR="471805">
              <a:lnSpc>
                <a:spcPts val="1730"/>
              </a:lnSpc>
              <a:spcBef>
                <a:spcPts val="1045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Division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 Industrial</a:t>
            </a:r>
            <a:r>
              <a:rPr sz="16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Engineering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16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Management,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700"/>
              </a:lnSpc>
            </a:pP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Electrical-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Mechanical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Engineering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6136" y="1039367"/>
            <a:ext cx="11490960" cy="0"/>
          </a:xfrm>
          <a:custGeom>
            <a:avLst/>
            <a:gdLst/>
            <a:ahLst/>
            <a:cxnLst/>
            <a:rect l="l" t="t" r="r" b="b"/>
            <a:pathLst>
              <a:path w="11490960">
                <a:moveTo>
                  <a:pt x="11490833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573354" y="1660720"/>
            <a:ext cx="2314386" cy="2421118"/>
            <a:chOff x="9573354" y="1660720"/>
            <a:chExt cx="2314386" cy="2421118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3354" y="1660720"/>
              <a:ext cx="2314386" cy="24211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2264" y="1819656"/>
              <a:ext cx="1816607" cy="1923288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08D24E9-7181-6C8F-FAEB-421A2D5AE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208" y="1681334"/>
            <a:ext cx="1598328" cy="21227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9084"/>
            <a:ext cx="4136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80" dirty="0"/>
              <a:t> </a:t>
            </a:r>
            <a:r>
              <a:rPr spc="-10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929230"/>
            <a:ext cx="4816475" cy="2971165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3000" b="0" spc="-10" dirty="0">
                <a:latin typeface="Calibri Light"/>
                <a:cs typeface="Calibri Light"/>
              </a:rPr>
              <a:t>Background</a:t>
            </a:r>
            <a:endParaRPr sz="3000" dirty="0">
              <a:latin typeface="Calibri Light"/>
              <a:cs typeface="Calibri Light"/>
            </a:endParaRPr>
          </a:p>
          <a:p>
            <a:pPr marL="240029" marR="225425" indent="-227965">
              <a:lnSpc>
                <a:spcPct val="80000"/>
              </a:lnSpc>
              <a:spcBef>
                <a:spcPts val="201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Plug-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EVs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offer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biggest 	</a:t>
            </a:r>
            <a:r>
              <a:rPr sz="2600" dirty="0">
                <a:latin typeface="Calibri"/>
                <a:cs typeface="Calibri"/>
              </a:rPr>
              <a:t>potential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offering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lowest 	</a:t>
            </a:r>
            <a:r>
              <a:rPr sz="2600" dirty="0">
                <a:latin typeface="Calibri"/>
                <a:cs typeface="Calibri"/>
              </a:rPr>
              <a:t>carbon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footprint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any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personal 	</a:t>
            </a:r>
            <a:r>
              <a:rPr sz="2600" dirty="0">
                <a:latin typeface="Calibri"/>
                <a:cs typeface="Calibri"/>
              </a:rPr>
              <a:t>transport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means</a:t>
            </a:r>
            <a:endParaRPr sz="2600" dirty="0">
              <a:latin typeface="Calibri"/>
              <a:cs typeface="Calibri"/>
            </a:endParaRPr>
          </a:p>
          <a:p>
            <a:pPr marL="240029" marR="5080" indent="-227965">
              <a:lnSpc>
                <a:spcPts val="25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Plug-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electric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vehicles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are 	</a:t>
            </a:r>
            <a:r>
              <a:rPr sz="2600" dirty="0">
                <a:latin typeface="Calibri"/>
                <a:cs typeface="Calibri"/>
              </a:rPr>
              <a:t>increasing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drastically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popularity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929230"/>
            <a:ext cx="4921250" cy="5128260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3000" b="0" spc="-10" dirty="0">
                <a:latin typeface="Calibri Light"/>
                <a:cs typeface="Calibri Light"/>
              </a:rPr>
              <a:t>Outlook</a:t>
            </a:r>
            <a:endParaRPr sz="3000">
              <a:latin typeface="Calibri Light"/>
              <a:cs typeface="Calibri Light"/>
            </a:endParaRPr>
          </a:p>
          <a:p>
            <a:pPr marL="241300" marR="19685" indent="-228600" algn="just">
              <a:lnSpc>
                <a:spcPct val="80000"/>
              </a:lnSpc>
              <a:spcBef>
                <a:spcPts val="2014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Several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automakers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limiting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or </a:t>
            </a:r>
            <a:r>
              <a:rPr sz="2600" dirty="0">
                <a:latin typeface="Calibri"/>
                <a:cs typeface="Calibri"/>
              </a:rPr>
              <a:t>shutting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down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development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internal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combustion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engines</a:t>
            </a:r>
            <a:endParaRPr sz="2600">
              <a:latin typeface="Calibri"/>
              <a:cs typeface="Calibri"/>
            </a:endParaRPr>
          </a:p>
          <a:p>
            <a:pPr marL="241300" marR="384175" indent="-228600" algn="just">
              <a:lnSpc>
                <a:spcPct val="8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vast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majority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brands </a:t>
            </a:r>
            <a:r>
              <a:rPr sz="2600" dirty="0">
                <a:latin typeface="Calibri"/>
                <a:cs typeface="Calibri"/>
              </a:rPr>
              <a:t>now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offer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at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least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EV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model</a:t>
            </a:r>
            <a:endParaRPr sz="26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Emission-</a:t>
            </a:r>
            <a:r>
              <a:rPr sz="2600" dirty="0">
                <a:latin typeface="Calibri"/>
                <a:cs typeface="Calibri"/>
              </a:rPr>
              <a:t>free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zones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are,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will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be, </a:t>
            </a:r>
            <a:r>
              <a:rPr sz="2600" dirty="0">
                <a:latin typeface="Calibri"/>
                <a:cs typeface="Calibri"/>
              </a:rPr>
              <a:t>implemented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densely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populated </a:t>
            </a:r>
            <a:r>
              <a:rPr sz="2600" dirty="0">
                <a:latin typeface="Calibri"/>
                <a:cs typeface="Calibri"/>
              </a:rPr>
              <a:t>areas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world</a:t>
            </a:r>
            <a:endParaRPr sz="2600">
              <a:latin typeface="Calibri"/>
              <a:cs typeface="Calibri"/>
            </a:endParaRPr>
          </a:p>
          <a:p>
            <a:pPr marL="241300" marR="455295" indent="-228600">
              <a:lnSpc>
                <a:spcPts val="25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western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world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moving </a:t>
            </a:r>
            <a:r>
              <a:rPr sz="2600" dirty="0">
                <a:latin typeface="Calibri"/>
                <a:cs typeface="Calibri"/>
              </a:rPr>
              <a:t>rapidly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towards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electricity </a:t>
            </a:r>
            <a:r>
              <a:rPr sz="2600" dirty="0">
                <a:latin typeface="Calibri"/>
                <a:cs typeface="Calibri"/>
              </a:rPr>
              <a:t>production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through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low-carbon solutions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9800" y="1200911"/>
            <a:ext cx="0" cy="4977130"/>
          </a:xfrm>
          <a:custGeom>
            <a:avLst/>
            <a:gdLst/>
            <a:ahLst/>
            <a:cxnLst/>
            <a:rect l="l" t="t" r="r" b="b"/>
            <a:pathLst>
              <a:path h="4977130">
                <a:moveTo>
                  <a:pt x="0" y="0"/>
                </a:moveTo>
                <a:lnTo>
                  <a:pt x="0" y="4976812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136" y="1039367"/>
            <a:ext cx="11490960" cy="0"/>
          </a:xfrm>
          <a:custGeom>
            <a:avLst/>
            <a:gdLst/>
            <a:ahLst/>
            <a:cxnLst/>
            <a:rect l="l" t="t" r="r" b="b"/>
            <a:pathLst>
              <a:path w="11490960">
                <a:moveTo>
                  <a:pt x="11490833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5041" y="1925219"/>
            <a:ext cx="3995266" cy="29971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Typical</a:t>
            </a:r>
            <a:r>
              <a:rPr spc="-65" dirty="0"/>
              <a:t> </a:t>
            </a:r>
            <a:r>
              <a:rPr dirty="0"/>
              <a:t>problem</a:t>
            </a:r>
            <a:r>
              <a:rPr spc="-90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dirty="0"/>
              <a:t>solve</a:t>
            </a:r>
            <a:r>
              <a:rPr spc="-60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this</a:t>
            </a:r>
            <a:r>
              <a:rPr spc="-70" dirty="0"/>
              <a:t> </a:t>
            </a:r>
            <a:r>
              <a:rPr spc="-10" dirty="0"/>
              <a:t>course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3438"/>
            <a:ext cx="5634990" cy="44183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217804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much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power,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torque,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force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required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propel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typical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vehicle?</a:t>
            </a:r>
            <a:endParaRPr sz="2800">
              <a:latin typeface="Calibri"/>
              <a:cs typeface="Calibri"/>
            </a:endParaRPr>
          </a:p>
          <a:p>
            <a:pPr marL="241300" marR="805180" indent="-229235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What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components,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parameters, </a:t>
            </a:r>
            <a:r>
              <a:rPr sz="2800" dirty="0">
                <a:latin typeface="Calibri"/>
                <a:cs typeface="Calibri"/>
              </a:rPr>
              <a:t>models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important?</a:t>
            </a:r>
            <a:endParaRPr sz="2800">
              <a:latin typeface="Calibri"/>
              <a:cs typeface="Calibri"/>
            </a:endParaRPr>
          </a:p>
          <a:p>
            <a:pPr marL="240029" marR="232410" indent="-227965">
              <a:lnSpc>
                <a:spcPts val="303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power,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energy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needed 	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drive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cycle?</a:t>
            </a:r>
            <a:endParaRPr sz="2800">
              <a:latin typeface="Calibri"/>
              <a:cs typeface="Calibri"/>
            </a:endParaRPr>
          </a:p>
          <a:p>
            <a:pPr marL="241300" marR="1310005" indent="-229235">
              <a:lnSpc>
                <a:spcPts val="302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drive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cycles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affect powertrain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dimensioning?</a:t>
            </a:r>
            <a:endParaRPr sz="2800">
              <a:latin typeface="Calibri"/>
              <a:cs typeface="Calibri"/>
            </a:endParaRPr>
          </a:p>
          <a:p>
            <a:pPr marL="240029" marR="5080" indent="-227965">
              <a:lnSpc>
                <a:spcPts val="303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What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typical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energy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efficiency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	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electric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vehicle?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324" y="334645"/>
            <a:ext cx="11656060" cy="6139815"/>
            <a:chOff x="306324" y="334645"/>
            <a:chExt cx="11656060" cy="6139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5478" y="4303816"/>
              <a:ext cx="3265894" cy="2010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3288" y="2526792"/>
              <a:ext cx="2734056" cy="20497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8324" y="4576572"/>
              <a:ext cx="3273552" cy="18486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174" y="2295698"/>
              <a:ext cx="2632851" cy="20400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437" y="4860984"/>
              <a:ext cx="1550947" cy="12164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7361" y="4910565"/>
              <a:ext cx="1445962" cy="9946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95044" y="2518536"/>
              <a:ext cx="9984105" cy="3876040"/>
            </a:xfrm>
            <a:custGeom>
              <a:avLst/>
              <a:gdLst/>
              <a:ahLst/>
              <a:cxnLst/>
              <a:rect l="l" t="t" r="r" b="b"/>
              <a:pathLst>
                <a:path w="9984105" h="3876040">
                  <a:moveTo>
                    <a:pt x="1136904" y="2464308"/>
                  </a:moveTo>
                  <a:lnTo>
                    <a:pt x="937641" y="2282063"/>
                  </a:lnTo>
                  <a:lnTo>
                    <a:pt x="568452" y="2685554"/>
                  </a:lnTo>
                  <a:lnTo>
                    <a:pt x="199263" y="2282063"/>
                  </a:lnTo>
                  <a:lnTo>
                    <a:pt x="0" y="2464308"/>
                  </a:lnTo>
                  <a:lnTo>
                    <a:pt x="385445" y="2885567"/>
                  </a:lnTo>
                  <a:lnTo>
                    <a:pt x="0" y="3306800"/>
                  </a:lnTo>
                  <a:lnTo>
                    <a:pt x="199263" y="3489109"/>
                  </a:lnTo>
                  <a:lnTo>
                    <a:pt x="568452" y="3085604"/>
                  </a:lnTo>
                  <a:lnTo>
                    <a:pt x="937641" y="3489109"/>
                  </a:lnTo>
                  <a:lnTo>
                    <a:pt x="1136904" y="3306800"/>
                  </a:lnTo>
                  <a:lnTo>
                    <a:pt x="751459" y="2885567"/>
                  </a:lnTo>
                  <a:lnTo>
                    <a:pt x="1136904" y="2464308"/>
                  </a:lnTo>
                  <a:close/>
                </a:path>
                <a:path w="9984105" h="3876040">
                  <a:moveTo>
                    <a:pt x="3462274" y="2464435"/>
                  </a:moveTo>
                  <a:lnTo>
                    <a:pt x="3262884" y="2281936"/>
                  </a:lnTo>
                  <a:lnTo>
                    <a:pt x="2893314" y="2685415"/>
                  </a:lnTo>
                  <a:lnTo>
                    <a:pt x="2523744" y="2281936"/>
                  </a:lnTo>
                  <a:lnTo>
                    <a:pt x="2324354" y="2464435"/>
                  </a:lnTo>
                  <a:lnTo>
                    <a:pt x="2710053" y="2885567"/>
                  </a:lnTo>
                  <a:lnTo>
                    <a:pt x="2324354" y="3306686"/>
                  </a:lnTo>
                  <a:lnTo>
                    <a:pt x="2523744" y="3489236"/>
                  </a:lnTo>
                  <a:lnTo>
                    <a:pt x="2893314" y="3085681"/>
                  </a:lnTo>
                  <a:lnTo>
                    <a:pt x="3262884" y="3489236"/>
                  </a:lnTo>
                  <a:lnTo>
                    <a:pt x="3462274" y="3306686"/>
                  </a:lnTo>
                  <a:lnTo>
                    <a:pt x="3076575" y="2885567"/>
                  </a:lnTo>
                  <a:lnTo>
                    <a:pt x="3462274" y="2464435"/>
                  </a:lnTo>
                  <a:close/>
                </a:path>
                <a:path w="9984105" h="3876040">
                  <a:moveTo>
                    <a:pt x="6703060" y="2207768"/>
                  </a:moveTo>
                  <a:lnTo>
                    <a:pt x="6378702" y="1910842"/>
                  </a:lnTo>
                  <a:lnTo>
                    <a:pt x="5777484" y="2567559"/>
                  </a:lnTo>
                  <a:lnTo>
                    <a:pt x="5176266" y="1910842"/>
                  </a:lnTo>
                  <a:lnTo>
                    <a:pt x="4851908" y="2207768"/>
                  </a:lnTo>
                  <a:lnTo>
                    <a:pt x="5479415" y="2893187"/>
                  </a:lnTo>
                  <a:lnTo>
                    <a:pt x="4851908" y="3578631"/>
                  </a:lnTo>
                  <a:lnTo>
                    <a:pt x="5176266" y="3875582"/>
                  </a:lnTo>
                  <a:lnTo>
                    <a:pt x="5777484" y="3218827"/>
                  </a:lnTo>
                  <a:lnTo>
                    <a:pt x="6378702" y="3875582"/>
                  </a:lnTo>
                  <a:lnTo>
                    <a:pt x="6703060" y="3578631"/>
                  </a:lnTo>
                  <a:lnTo>
                    <a:pt x="6075553" y="2893187"/>
                  </a:lnTo>
                  <a:lnTo>
                    <a:pt x="6703060" y="2207768"/>
                  </a:lnTo>
                  <a:close/>
                </a:path>
                <a:path w="9984105" h="3876040">
                  <a:moveTo>
                    <a:pt x="9983978" y="297053"/>
                  </a:moveTo>
                  <a:lnTo>
                    <a:pt x="9659493" y="0"/>
                  </a:lnTo>
                  <a:lnTo>
                    <a:pt x="9057894" y="657098"/>
                  </a:lnTo>
                  <a:lnTo>
                    <a:pt x="8456295" y="0"/>
                  </a:lnTo>
                  <a:lnTo>
                    <a:pt x="8131810" y="297053"/>
                  </a:lnTo>
                  <a:lnTo>
                    <a:pt x="8759571" y="982853"/>
                  </a:lnTo>
                  <a:lnTo>
                    <a:pt x="8131810" y="1668653"/>
                  </a:lnTo>
                  <a:lnTo>
                    <a:pt x="8456295" y="1965706"/>
                  </a:lnTo>
                  <a:lnTo>
                    <a:pt x="9057894" y="1308608"/>
                  </a:lnTo>
                  <a:lnTo>
                    <a:pt x="9659493" y="1965706"/>
                  </a:lnTo>
                  <a:lnTo>
                    <a:pt x="9983978" y="1668653"/>
                  </a:lnTo>
                  <a:lnTo>
                    <a:pt x="9356217" y="982853"/>
                  </a:lnTo>
                  <a:lnTo>
                    <a:pt x="9983978" y="297053"/>
                  </a:lnTo>
                  <a:close/>
                </a:path>
              </a:pathLst>
            </a:custGeom>
            <a:solidFill>
              <a:srgbClr val="C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6289" y="334645"/>
              <a:ext cx="3006725" cy="23345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983471" y="337439"/>
              <a:ext cx="1851660" cy="1964689"/>
            </a:xfrm>
            <a:custGeom>
              <a:avLst/>
              <a:gdLst/>
              <a:ahLst/>
              <a:cxnLst/>
              <a:rect l="l" t="t" r="r" b="b"/>
              <a:pathLst>
                <a:path w="1851659" h="1964689">
                  <a:moveTo>
                    <a:pt x="1526794" y="0"/>
                  </a:moveTo>
                  <a:lnTo>
                    <a:pt x="925576" y="656716"/>
                  </a:lnTo>
                  <a:lnTo>
                    <a:pt x="324357" y="0"/>
                  </a:lnTo>
                  <a:lnTo>
                    <a:pt x="0" y="296925"/>
                  </a:lnTo>
                  <a:lnTo>
                    <a:pt x="627506" y="982344"/>
                  </a:lnTo>
                  <a:lnTo>
                    <a:pt x="0" y="1667763"/>
                  </a:lnTo>
                  <a:lnTo>
                    <a:pt x="324357" y="1964689"/>
                  </a:lnTo>
                  <a:lnTo>
                    <a:pt x="925576" y="1307972"/>
                  </a:lnTo>
                  <a:lnTo>
                    <a:pt x="1526794" y="1964689"/>
                  </a:lnTo>
                  <a:lnTo>
                    <a:pt x="1851152" y="1667763"/>
                  </a:lnTo>
                  <a:lnTo>
                    <a:pt x="1223645" y="982344"/>
                  </a:lnTo>
                  <a:lnTo>
                    <a:pt x="1851152" y="296925"/>
                  </a:lnTo>
                  <a:lnTo>
                    <a:pt x="1526794" y="0"/>
                  </a:lnTo>
                  <a:close/>
                </a:path>
              </a:pathLst>
            </a:custGeom>
            <a:solidFill>
              <a:srgbClr val="C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5"/>
              </a:spcBef>
            </a:pPr>
            <a:r>
              <a:rPr dirty="0"/>
              <a:t>Scope</a:t>
            </a:r>
            <a:r>
              <a:rPr spc="-8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course</a:t>
            </a:r>
            <a:r>
              <a:rPr spc="-65" dirty="0"/>
              <a:t> </a:t>
            </a:r>
            <a:r>
              <a:rPr spc="-10" dirty="0"/>
              <a:t>(1/2)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6939" y="1793493"/>
            <a:ext cx="4407535" cy="201231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44450">
              <a:lnSpc>
                <a:spcPts val="3020"/>
              </a:lnSpc>
              <a:spcBef>
                <a:spcPts val="480"/>
              </a:spcBef>
            </a:pPr>
            <a:r>
              <a:rPr sz="2800" spc="-10" dirty="0">
                <a:latin typeface="Calibri"/>
                <a:cs typeface="Calibri"/>
              </a:rPr>
              <a:t>Electrification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relevant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all </a:t>
            </a:r>
            <a:r>
              <a:rPr sz="2800" dirty="0">
                <a:latin typeface="Calibri"/>
                <a:cs typeface="Calibri"/>
              </a:rPr>
              <a:t>vehicle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types.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00"/>
              </a:spcBef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course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focus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light </a:t>
            </a:r>
            <a:r>
              <a:rPr sz="2800" dirty="0">
                <a:latin typeface="Calibri"/>
                <a:cs typeface="Calibri"/>
              </a:rPr>
              <a:t>passenger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vehicles,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a.k.a.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cars.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27547" y="378840"/>
            <a:ext cx="3556000" cy="2305050"/>
            <a:chOff x="5527547" y="378840"/>
            <a:chExt cx="3556000" cy="230505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7547" y="434339"/>
              <a:ext cx="3555492" cy="22494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99377" y="378840"/>
              <a:ext cx="1852295" cy="1965960"/>
            </a:xfrm>
            <a:custGeom>
              <a:avLst/>
              <a:gdLst/>
              <a:ahLst/>
              <a:cxnLst/>
              <a:rect l="l" t="t" r="r" b="b"/>
              <a:pathLst>
                <a:path w="1852295" h="1965960">
                  <a:moveTo>
                    <a:pt x="1527682" y="0"/>
                  </a:moveTo>
                  <a:lnTo>
                    <a:pt x="926083" y="657098"/>
                  </a:lnTo>
                  <a:lnTo>
                    <a:pt x="324485" y="0"/>
                  </a:lnTo>
                  <a:lnTo>
                    <a:pt x="0" y="297053"/>
                  </a:lnTo>
                  <a:lnTo>
                    <a:pt x="627761" y="982853"/>
                  </a:lnTo>
                  <a:lnTo>
                    <a:pt x="0" y="1668653"/>
                  </a:lnTo>
                  <a:lnTo>
                    <a:pt x="324485" y="1965706"/>
                  </a:lnTo>
                  <a:lnTo>
                    <a:pt x="926083" y="1308608"/>
                  </a:lnTo>
                  <a:lnTo>
                    <a:pt x="1527682" y="1965706"/>
                  </a:lnTo>
                  <a:lnTo>
                    <a:pt x="1852168" y="1668653"/>
                  </a:lnTo>
                  <a:lnTo>
                    <a:pt x="1224406" y="982853"/>
                  </a:lnTo>
                  <a:lnTo>
                    <a:pt x="1852168" y="297053"/>
                  </a:lnTo>
                  <a:lnTo>
                    <a:pt x="1527682" y="0"/>
                  </a:lnTo>
                  <a:close/>
                </a:path>
              </a:pathLst>
            </a:custGeom>
            <a:solidFill>
              <a:srgbClr val="C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8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16393" y="125221"/>
            <a:ext cx="4780280" cy="2663825"/>
            <a:chOff x="7216393" y="125221"/>
            <a:chExt cx="4780280" cy="2663825"/>
          </a:xfrm>
        </p:grpSpPr>
        <p:sp>
          <p:nvSpPr>
            <p:cNvPr id="3" name="object 3"/>
            <p:cNvSpPr/>
            <p:nvPr/>
          </p:nvSpPr>
          <p:spPr>
            <a:xfrm>
              <a:off x="7229093" y="137921"/>
              <a:ext cx="4754880" cy="2638425"/>
            </a:xfrm>
            <a:custGeom>
              <a:avLst/>
              <a:gdLst/>
              <a:ahLst/>
              <a:cxnLst/>
              <a:rect l="l" t="t" r="r" b="b"/>
              <a:pathLst>
                <a:path w="4754880" h="2638425">
                  <a:moveTo>
                    <a:pt x="0" y="439674"/>
                  </a:moveTo>
                  <a:lnTo>
                    <a:pt x="2579" y="391766"/>
                  </a:lnTo>
                  <a:lnTo>
                    <a:pt x="10141" y="345353"/>
                  </a:lnTo>
                  <a:lnTo>
                    <a:pt x="22414" y="300703"/>
                  </a:lnTo>
                  <a:lnTo>
                    <a:pt x="39133" y="258083"/>
                  </a:lnTo>
                  <a:lnTo>
                    <a:pt x="60028" y="217762"/>
                  </a:lnTo>
                  <a:lnTo>
                    <a:pt x="84831" y="180008"/>
                  </a:lnTo>
                  <a:lnTo>
                    <a:pt x="113275" y="145090"/>
                  </a:lnTo>
                  <a:lnTo>
                    <a:pt x="145090" y="113275"/>
                  </a:lnTo>
                  <a:lnTo>
                    <a:pt x="180008" y="84831"/>
                  </a:lnTo>
                  <a:lnTo>
                    <a:pt x="217762" y="60028"/>
                  </a:lnTo>
                  <a:lnTo>
                    <a:pt x="258083" y="39133"/>
                  </a:lnTo>
                  <a:lnTo>
                    <a:pt x="300703" y="22414"/>
                  </a:lnTo>
                  <a:lnTo>
                    <a:pt x="345353" y="10141"/>
                  </a:lnTo>
                  <a:lnTo>
                    <a:pt x="391766" y="2579"/>
                  </a:lnTo>
                  <a:lnTo>
                    <a:pt x="439674" y="0"/>
                  </a:lnTo>
                  <a:lnTo>
                    <a:pt x="4315206" y="0"/>
                  </a:lnTo>
                  <a:lnTo>
                    <a:pt x="4363113" y="2579"/>
                  </a:lnTo>
                  <a:lnTo>
                    <a:pt x="4409526" y="10141"/>
                  </a:lnTo>
                  <a:lnTo>
                    <a:pt x="4454176" y="22414"/>
                  </a:lnTo>
                  <a:lnTo>
                    <a:pt x="4496796" y="39133"/>
                  </a:lnTo>
                  <a:lnTo>
                    <a:pt x="4537117" y="60028"/>
                  </a:lnTo>
                  <a:lnTo>
                    <a:pt x="4574871" y="84831"/>
                  </a:lnTo>
                  <a:lnTo>
                    <a:pt x="4609789" y="113275"/>
                  </a:lnTo>
                  <a:lnTo>
                    <a:pt x="4641604" y="145090"/>
                  </a:lnTo>
                  <a:lnTo>
                    <a:pt x="4670048" y="180008"/>
                  </a:lnTo>
                  <a:lnTo>
                    <a:pt x="4694851" y="217762"/>
                  </a:lnTo>
                  <a:lnTo>
                    <a:pt x="4715746" y="258083"/>
                  </a:lnTo>
                  <a:lnTo>
                    <a:pt x="4732465" y="300703"/>
                  </a:lnTo>
                  <a:lnTo>
                    <a:pt x="4744738" y="345353"/>
                  </a:lnTo>
                  <a:lnTo>
                    <a:pt x="4752300" y="391766"/>
                  </a:lnTo>
                  <a:lnTo>
                    <a:pt x="4754880" y="439674"/>
                  </a:lnTo>
                  <a:lnTo>
                    <a:pt x="4754880" y="2198369"/>
                  </a:lnTo>
                  <a:lnTo>
                    <a:pt x="4752300" y="2246277"/>
                  </a:lnTo>
                  <a:lnTo>
                    <a:pt x="4744738" y="2292690"/>
                  </a:lnTo>
                  <a:lnTo>
                    <a:pt x="4732465" y="2337340"/>
                  </a:lnTo>
                  <a:lnTo>
                    <a:pt x="4715746" y="2379960"/>
                  </a:lnTo>
                  <a:lnTo>
                    <a:pt x="4694851" y="2420281"/>
                  </a:lnTo>
                  <a:lnTo>
                    <a:pt x="4670048" y="2458035"/>
                  </a:lnTo>
                  <a:lnTo>
                    <a:pt x="4641604" y="2492953"/>
                  </a:lnTo>
                  <a:lnTo>
                    <a:pt x="4609789" y="2524768"/>
                  </a:lnTo>
                  <a:lnTo>
                    <a:pt x="4574871" y="2553212"/>
                  </a:lnTo>
                  <a:lnTo>
                    <a:pt x="4537117" y="2578015"/>
                  </a:lnTo>
                  <a:lnTo>
                    <a:pt x="4496796" y="2598910"/>
                  </a:lnTo>
                  <a:lnTo>
                    <a:pt x="4454176" y="2615629"/>
                  </a:lnTo>
                  <a:lnTo>
                    <a:pt x="4409526" y="2627902"/>
                  </a:lnTo>
                  <a:lnTo>
                    <a:pt x="4363113" y="2635464"/>
                  </a:lnTo>
                  <a:lnTo>
                    <a:pt x="4315206" y="2638043"/>
                  </a:lnTo>
                  <a:lnTo>
                    <a:pt x="439674" y="2638043"/>
                  </a:lnTo>
                  <a:lnTo>
                    <a:pt x="391766" y="2635464"/>
                  </a:lnTo>
                  <a:lnTo>
                    <a:pt x="345353" y="2627902"/>
                  </a:lnTo>
                  <a:lnTo>
                    <a:pt x="300703" y="2615629"/>
                  </a:lnTo>
                  <a:lnTo>
                    <a:pt x="258083" y="2598910"/>
                  </a:lnTo>
                  <a:lnTo>
                    <a:pt x="217762" y="2578015"/>
                  </a:lnTo>
                  <a:lnTo>
                    <a:pt x="180008" y="2553212"/>
                  </a:lnTo>
                  <a:lnTo>
                    <a:pt x="145090" y="2524768"/>
                  </a:lnTo>
                  <a:lnTo>
                    <a:pt x="113275" y="2492953"/>
                  </a:lnTo>
                  <a:lnTo>
                    <a:pt x="84831" y="2458035"/>
                  </a:lnTo>
                  <a:lnTo>
                    <a:pt x="60028" y="2420281"/>
                  </a:lnTo>
                  <a:lnTo>
                    <a:pt x="39133" y="2379960"/>
                  </a:lnTo>
                  <a:lnTo>
                    <a:pt x="22414" y="2337340"/>
                  </a:lnTo>
                  <a:lnTo>
                    <a:pt x="10141" y="2292690"/>
                  </a:lnTo>
                  <a:lnTo>
                    <a:pt x="2579" y="2246277"/>
                  </a:lnTo>
                  <a:lnTo>
                    <a:pt x="0" y="2198369"/>
                  </a:lnTo>
                  <a:lnTo>
                    <a:pt x="0" y="439674"/>
                  </a:lnTo>
                  <a:close/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00921" y="1396746"/>
              <a:ext cx="168275" cy="0"/>
            </a:xfrm>
            <a:custGeom>
              <a:avLst/>
              <a:gdLst/>
              <a:ahLst/>
              <a:cxnLst/>
              <a:rect l="l" t="t" r="r" b="b"/>
              <a:pathLst>
                <a:path w="168275">
                  <a:moveTo>
                    <a:pt x="0" y="0"/>
                  </a:moveTo>
                  <a:lnTo>
                    <a:pt x="168148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37497" y="1664969"/>
              <a:ext cx="640080" cy="756285"/>
            </a:xfrm>
            <a:custGeom>
              <a:avLst/>
              <a:gdLst/>
              <a:ahLst/>
              <a:cxnLst/>
              <a:rect l="l" t="t" r="r" b="b"/>
              <a:pathLst>
                <a:path w="640079" h="756285">
                  <a:moveTo>
                    <a:pt x="585216" y="0"/>
                  </a:moveTo>
                  <a:lnTo>
                    <a:pt x="585216" y="572007"/>
                  </a:lnTo>
                </a:path>
                <a:path w="640079" h="756285">
                  <a:moveTo>
                    <a:pt x="640079" y="0"/>
                  </a:moveTo>
                  <a:lnTo>
                    <a:pt x="640079" y="572134"/>
                  </a:lnTo>
                </a:path>
                <a:path w="640079" h="756285">
                  <a:moveTo>
                    <a:pt x="531876" y="0"/>
                  </a:moveTo>
                  <a:lnTo>
                    <a:pt x="531876" y="572642"/>
                  </a:lnTo>
                </a:path>
                <a:path w="640079" h="756285">
                  <a:moveTo>
                    <a:pt x="0" y="755903"/>
                  </a:moveTo>
                  <a:lnTo>
                    <a:pt x="288035" y="755903"/>
                  </a:lnTo>
                </a:path>
              </a:pathLst>
            </a:custGeom>
            <a:ln w="25400">
              <a:solidFill>
                <a:srgbClr val="ED29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21061" y="1396746"/>
              <a:ext cx="309880" cy="0"/>
            </a:xfrm>
            <a:custGeom>
              <a:avLst/>
              <a:gdLst/>
              <a:ahLst/>
              <a:cxnLst/>
              <a:rect l="l" t="t" r="r" b="b"/>
              <a:pathLst>
                <a:path w="309879">
                  <a:moveTo>
                    <a:pt x="0" y="0"/>
                  </a:moveTo>
                  <a:lnTo>
                    <a:pt x="309372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01349" y="1402016"/>
              <a:ext cx="269875" cy="0"/>
            </a:xfrm>
            <a:custGeom>
              <a:avLst/>
              <a:gdLst/>
              <a:ahLst/>
              <a:cxnLst/>
              <a:rect l="l" t="t" r="r" b="b"/>
              <a:pathLst>
                <a:path w="269875">
                  <a:moveTo>
                    <a:pt x="0" y="0"/>
                  </a:moveTo>
                  <a:lnTo>
                    <a:pt x="269494" y="0"/>
                  </a:lnTo>
                </a:path>
              </a:pathLst>
            </a:custGeom>
            <a:ln w="521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1349" y="2140457"/>
              <a:ext cx="774192" cy="2514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801349" y="2140457"/>
              <a:ext cx="774700" cy="251460"/>
            </a:xfrm>
            <a:custGeom>
              <a:avLst/>
              <a:gdLst/>
              <a:ahLst/>
              <a:cxnLst/>
              <a:rect l="l" t="t" r="r" b="b"/>
              <a:pathLst>
                <a:path w="774700" h="251460">
                  <a:moveTo>
                    <a:pt x="0" y="251460"/>
                  </a:moveTo>
                  <a:lnTo>
                    <a:pt x="774192" y="251460"/>
                  </a:lnTo>
                  <a:lnTo>
                    <a:pt x="774192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30433" y="1213866"/>
              <a:ext cx="471170" cy="376555"/>
            </a:xfrm>
            <a:custGeom>
              <a:avLst/>
              <a:gdLst/>
              <a:ahLst/>
              <a:cxnLst/>
              <a:rect l="l" t="t" r="r" b="b"/>
              <a:pathLst>
                <a:path w="471170" h="376555">
                  <a:moveTo>
                    <a:pt x="470916" y="0"/>
                  </a:moveTo>
                  <a:lnTo>
                    <a:pt x="0" y="0"/>
                  </a:lnTo>
                  <a:lnTo>
                    <a:pt x="0" y="376427"/>
                  </a:lnTo>
                  <a:lnTo>
                    <a:pt x="470916" y="376427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30433" y="1213866"/>
              <a:ext cx="471170" cy="376555"/>
            </a:xfrm>
            <a:custGeom>
              <a:avLst/>
              <a:gdLst/>
              <a:ahLst/>
              <a:cxnLst/>
              <a:rect l="l" t="t" r="r" b="b"/>
              <a:pathLst>
                <a:path w="471170" h="376555">
                  <a:moveTo>
                    <a:pt x="0" y="376427"/>
                  </a:moveTo>
                  <a:lnTo>
                    <a:pt x="470916" y="376427"/>
                  </a:lnTo>
                  <a:lnTo>
                    <a:pt x="470916" y="0"/>
                  </a:lnTo>
                  <a:lnTo>
                    <a:pt x="0" y="0"/>
                  </a:lnTo>
                  <a:lnTo>
                    <a:pt x="0" y="37642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6939" y="1529918"/>
            <a:ext cx="4222115" cy="417702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29" marR="5080" indent="-227965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Internal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combustion 	</a:t>
            </a:r>
            <a:r>
              <a:rPr sz="2800" dirty="0">
                <a:latin typeface="Calibri"/>
                <a:cs typeface="Calibri"/>
              </a:rPr>
              <a:t>engines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(ICE)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becoming 	</a:t>
            </a:r>
            <a:r>
              <a:rPr sz="2800" dirty="0">
                <a:latin typeface="Calibri"/>
                <a:cs typeface="Calibri"/>
              </a:rPr>
              <a:t>less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relevant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(for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most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cars)</a:t>
            </a:r>
            <a:endParaRPr sz="2800">
              <a:latin typeface="Calibri"/>
              <a:cs typeface="Calibri"/>
            </a:endParaRPr>
          </a:p>
          <a:p>
            <a:pPr marL="240029" marR="102870" indent="-227965">
              <a:lnSpc>
                <a:spcPct val="90000"/>
              </a:lnSpc>
              <a:spcBef>
                <a:spcPts val="9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Hybrid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cars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very 	</a:t>
            </a:r>
            <a:r>
              <a:rPr sz="2800" spc="-10" dirty="0">
                <a:latin typeface="Calibri"/>
                <a:cs typeface="Calibri"/>
              </a:rPr>
              <a:t>complicated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model, 	</a:t>
            </a:r>
            <a:r>
              <a:rPr sz="2800" dirty="0">
                <a:latin typeface="Calibri"/>
                <a:cs typeface="Calibri"/>
              </a:rPr>
              <a:t>especially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control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part!</a:t>
            </a:r>
            <a:endParaRPr sz="2800">
              <a:latin typeface="Calibri"/>
              <a:cs typeface="Calibri"/>
            </a:endParaRPr>
          </a:p>
          <a:p>
            <a:pPr marL="241300" marR="90170" indent="-229235">
              <a:lnSpc>
                <a:spcPts val="303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Electric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powertrains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are </a:t>
            </a:r>
            <a:r>
              <a:rPr sz="2800" dirty="0">
                <a:latin typeface="Calibri"/>
                <a:cs typeface="Calibri"/>
              </a:rPr>
              <a:t>much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easier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than </a:t>
            </a:r>
            <a:r>
              <a:rPr sz="2800" dirty="0">
                <a:latin typeface="Calibri"/>
                <a:cs typeface="Calibri"/>
              </a:rPr>
              <a:t>ICE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systems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gearbox!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6939" y="311353"/>
            <a:ext cx="4806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Scope</a:t>
            </a:r>
            <a:r>
              <a:rPr spc="-8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course</a:t>
            </a:r>
            <a:r>
              <a:rPr spc="-65" dirty="0"/>
              <a:t> </a:t>
            </a:r>
            <a:r>
              <a:rPr spc="-10" dirty="0"/>
              <a:t>(2/2)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113014" y="935227"/>
            <a:ext cx="3225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370311" y="1112519"/>
            <a:ext cx="982344" cy="584200"/>
            <a:chOff x="10370311" y="1112519"/>
            <a:chExt cx="982344" cy="5842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0311" y="1285493"/>
              <a:ext cx="395986" cy="2506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043665" y="1131569"/>
              <a:ext cx="289560" cy="546100"/>
            </a:xfrm>
            <a:custGeom>
              <a:avLst/>
              <a:gdLst/>
              <a:ahLst/>
              <a:cxnLst/>
              <a:rect l="l" t="t" r="r" b="b"/>
              <a:pathLst>
                <a:path w="289559" h="546100">
                  <a:moveTo>
                    <a:pt x="144779" y="0"/>
                  </a:moveTo>
                  <a:lnTo>
                    <a:pt x="81087" y="27734"/>
                  </a:lnTo>
                  <a:lnTo>
                    <a:pt x="54206" y="59942"/>
                  </a:lnTo>
                  <a:lnTo>
                    <a:pt x="31790" y="102192"/>
                  </a:lnTo>
                  <a:lnTo>
                    <a:pt x="14706" y="152844"/>
                  </a:lnTo>
                  <a:lnTo>
                    <a:pt x="3821" y="210258"/>
                  </a:lnTo>
                  <a:lnTo>
                    <a:pt x="0" y="272795"/>
                  </a:lnTo>
                  <a:lnTo>
                    <a:pt x="3821" y="335333"/>
                  </a:lnTo>
                  <a:lnTo>
                    <a:pt x="14706" y="392747"/>
                  </a:lnTo>
                  <a:lnTo>
                    <a:pt x="31790" y="443399"/>
                  </a:lnTo>
                  <a:lnTo>
                    <a:pt x="54206" y="485649"/>
                  </a:lnTo>
                  <a:lnTo>
                    <a:pt x="81087" y="517857"/>
                  </a:lnTo>
                  <a:lnTo>
                    <a:pt x="144779" y="545591"/>
                  </a:lnTo>
                  <a:lnTo>
                    <a:pt x="177992" y="538385"/>
                  </a:lnTo>
                  <a:lnTo>
                    <a:pt x="235353" y="485649"/>
                  </a:lnTo>
                  <a:lnTo>
                    <a:pt x="257769" y="443399"/>
                  </a:lnTo>
                  <a:lnTo>
                    <a:pt x="274853" y="392747"/>
                  </a:lnTo>
                  <a:lnTo>
                    <a:pt x="285738" y="335333"/>
                  </a:lnTo>
                  <a:lnTo>
                    <a:pt x="289559" y="272795"/>
                  </a:lnTo>
                  <a:lnTo>
                    <a:pt x="285738" y="210258"/>
                  </a:lnTo>
                  <a:lnTo>
                    <a:pt x="274853" y="152844"/>
                  </a:lnTo>
                  <a:lnTo>
                    <a:pt x="257769" y="102192"/>
                  </a:lnTo>
                  <a:lnTo>
                    <a:pt x="235353" y="59942"/>
                  </a:lnTo>
                  <a:lnTo>
                    <a:pt x="208472" y="27734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43665" y="1131569"/>
              <a:ext cx="289560" cy="546100"/>
            </a:xfrm>
            <a:custGeom>
              <a:avLst/>
              <a:gdLst/>
              <a:ahLst/>
              <a:cxnLst/>
              <a:rect l="l" t="t" r="r" b="b"/>
              <a:pathLst>
                <a:path w="289559" h="546100">
                  <a:moveTo>
                    <a:pt x="0" y="272795"/>
                  </a:moveTo>
                  <a:lnTo>
                    <a:pt x="3821" y="210258"/>
                  </a:lnTo>
                  <a:lnTo>
                    <a:pt x="14706" y="152844"/>
                  </a:lnTo>
                  <a:lnTo>
                    <a:pt x="31790" y="102192"/>
                  </a:lnTo>
                  <a:lnTo>
                    <a:pt x="54206" y="59942"/>
                  </a:lnTo>
                  <a:lnTo>
                    <a:pt x="81087" y="27734"/>
                  </a:lnTo>
                  <a:lnTo>
                    <a:pt x="144779" y="0"/>
                  </a:lnTo>
                  <a:lnTo>
                    <a:pt x="177992" y="7206"/>
                  </a:lnTo>
                  <a:lnTo>
                    <a:pt x="235353" y="59942"/>
                  </a:lnTo>
                  <a:lnTo>
                    <a:pt x="257769" y="102192"/>
                  </a:lnTo>
                  <a:lnTo>
                    <a:pt x="274853" y="152844"/>
                  </a:lnTo>
                  <a:lnTo>
                    <a:pt x="285738" y="210258"/>
                  </a:lnTo>
                  <a:lnTo>
                    <a:pt x="289559" y="272795"/>
                  </a:lnTo>
                  <a:lnTo>
                    <a:pt x="285738" y="335333"/>
                  </a:lnTo>
                  <a:lnTo>
                    <a:pt x="274853" y="392747"/>
                  </a:lnTo>
                  <a:lnTo>
                    <a:pt x="257769" y="443399"/>
                  </a:lnTo>
                  <a:lnTo>
                    <a:pt x="235353" y="485649"/>
                  </a:lnTo>
                  <a:lnTo>
                    <a:pt x="208472" y="517857"/>
                  </a:lnTo>
                  <a:lnTo>
                    <a:pt x="144779" y="545591"/>
                  </a:lnTo>
                  <a:lnTo>
                    <a:pt x="111567" y="538385"/>
                  </a:lnTo>
                  <a:lnTo>
                    <a:pt x="54206" y="485649"/>
                  </a:lnTo>
                  <a:lnTo>
                    <a:pt x="31790" y="443399"/>
                  </a:lnTo>
                  <a:lnTo>
                    <a:pt x="14706" y="392747"/>
                  </a:lnTo>
                  <a:lnTo>
                    <a:pt x="3821" y="335333"/>
                  </a:lnTo>
                  <a:lnTo>
                    <a:pt x="0" y="27279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320908" y="739266"/>
            <a:ext cx="5219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7-</a:t>
            </a:r>
            <a:r>
              <a:rPr sz="1400" spc="-20" dirty="0"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39781" y="952626"/>
            <a:ext cx="2832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GB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00762" y="1235839"/>
            <a:ext cx="182245" cy="3371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0" dirty="0">
                <a:latin typeface="Arial"/>
                <a:cs typeface="Arial"/>
              </a:rPr>
              <a:t>DIFF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17206" y="394715"/>
            <a:ext cx="3977640" cy="2299335"/>
            <a:chOff x="7617206" y="394715"/>
            <a:chExt cx="3977640" cy="229933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1350" y="413765"/>
              <a:ext cx="774192" cy="2514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801350" y="413765"/>
              <a:ext cx="774700" cy="251460"/>
            </a:xfrm>
            <a:custGeom>
              <a:avLst/>
              <a:gdLst/>
              <a:ahLst/>
              <a:cxnLst/>
              <a:rect l="l" t="t" r="r" b="b"/>
              <a:pathLst>
                <a:path w="774700" h="251459">
                  <a:moveTo>
                    <a:pt x="0" y="251460"/>
                  </a:moveTo>
                  <a:lnTo>
                    <a:pt x="774192" y="251460"/>
                  </a:lnTo>
                  <a:lnTo>
                    <a:pt x="774192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188446" y="665225"/>
              <a:ext cx="0" cy="1480185"/>
            </a:xfrm>
            <a:custGeom>
              <a:avLst/>
              <a:gdLst/>
              <a:ahLst/>
              <a:cxnLst/>
              <a:rect l="l" t="t" r="r" b="b"/>
              <a:pathLst>
                <a:path h="1480185">
                  <a:moveTo>
                    <a:pt x="0" y="0"/>
                  </a:moveTo>
                  <a:lnTo>
                    <a:pt x="0" y="466216"/>
                  </a:lnTo>
                </a:path>
                <a:path h="1480185">
                  <a:moveTo>
                    <a:pt x="0" y="1011936"/>
                  </a:moveTo>
                  <a:lnTo>
                    <a:pt x="0" y="1479931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9906" y="1216913"/>
              <a:ext cx="1271270" cy="376555"/>
            </a:xfrm>
            <a:custGeom>
              <a:avLst/>
              <a:gdLst/>
              <a:ahLst/>
              <a:cxnLst/>
              <a:rect l="l" t="t" r="r" b="b"/>
              <a:pathLst>
                <a:path w="1271270" h="376555">
                  <a:moveTo>
                    <a:pt x="1271016" y="0"/>
                  </a:moveTo>
                  <a:lnTo>
                    <a:pt x="0" y="0"/>
                  </a:lnTo>
                  <a:lnTo>
                    <a:pt x="0" y="376427"/>
                  </a:lnTo>
                  <a:lnTo>
                    <a:pt x="1271016" y="376427"/>
                  </a:lnTo>
                  <a:lnTo>
                    <a:pt x="1271016" y="0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29906" y="1216913"/>
              <a:ext cx="1271270" cy="376555"/>
            </a:xfrm>
            <a:custGeom>
              <a:avLst/>
              <a:gdLst/>
              <a:ahLst/>
              <a:cxnLst/>
              <a:rect l="l" t="t" r="r" b="b"/>
              <a:pathLst>
                <a:path w="1271270" h="376555">
                  <a:moveTo>
                    <a:pt x="0" y="376427"/>
                  </a:moveTo>
                  <a:lnTo>
                    <a:pt x="1271016" y="376427"/>
                  </a:lnTo>
                  <a:lnTo>
                    <a:pt x="1271016" y="0"/>
                  </a:lnTo>
                  <a:lnTo>
                    <a:pt x="0" y="0"/>
                  </a:lnTo>
                  <a:lnTo>
                    <a:pt x="0" y="376427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9502" y="1289557"/>
              <a:ext cx="231140" cy="2311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4302" y="1289557"/>
              <a:ext cx="231140" cy="2311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9102" y="1289557"/>
              <a:ext cx="231140" cy="2311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5426" y="1289557"/>
              <a:ext cx="229616" cy="2311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347710" y="2109977"/>
              <a:ext cx="589915" cy="584200"/>
            </a:xfrm>
            <a:custGeom>
              <a:avLst/>
              <a:gdLst/>
              <a:ahLst/>
              <a:cxnLst/>
              <a:rect l="l" t="t" r="r" b="b"/>
              <a:pathLst>
                <a:path w="589915" h="584200">
                  <a:moveTo>
                    <a:pt x="589788" y="0"/>
                  </a:moveTo>
                  <a:lnTo>
                    <a:pt x="0" y="0"/>
                  </a:lnTo>
                  <a:lnTo>
                    <a:pt x="0" y="583691"/>
                  </a:lnTo>
                  <a:lnTo>
                    <a:pt x="589788" y="583691"/>
                  </a:lnTo>
                  <a:lnTo>
                    <a:pt x="589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7636" y="2142743"/>
              <a:ext cx="230124" cy="32766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347709" y="2109977"/>
            <a:ext cx="589915" cy="584200"/>
          </a:xfrm>
          <a:prstGeom prst="rect">
            <a:avLst/>
          </a:prstGeom>
          <a:ln w="25400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635">
              <a:lnSpc>
                <a:spcPct val="100000"/>
              </a:lnSpc>
              <a:spcBef>
                <a:spcPts val="1035"/>
              </a:spcBef>
            </a:pPr>
            <a:r>
              <a:rPr sz="1400" spc="-25" dirty="0">
                <a:latin typeface="Arial"/>
                <a:cs typeface="Arial"/>
              </a:rPr>
              <a:t>ESS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043161" y="1128013"/>
            <a:ext cx="994410" cy="549910"/>
            <a:chOff x="9043161" y="1128013"/>
            <a:chExt cx="994410" cy="549910"/>
          </a:xfrm>
        </p:grpSpPr>
        <p:sp>
          <p:nvSpPr>
            <p:cNvPr id="36" name="object 36"/>
            <p:cNvSpPr/>
            <p:nvPr/>
          </p:nvSpPr>
          <p:spPr>
            <a:xfrm>
              <a:off x="9068561" y="1223009"/>
              <a:ext cx="104139" cy="357505"/>
            </a:xfrm>
            <a:custGeom>
              <a:avLst/>
              <a:gdLst/>
              <a:ahLst/>
              <a:cxnLst/>
              <a:rect l="l" t="t" r="r" b="b"/>
              <a:pathLst>
                <a:path w="104140" h="357505">
                  <a:moveTo>
                    <a:pt x="0" y="0"/>
                  </a:moveTo>
                  <a:lnTo>
                    <a:pt x="0" y="357377"/>
                  </a:lnTo>
                </a:path>
                <a:path w="104140" h="357505">
                  <a:moveTo>
                    <a:pt x="103632" y="0"/>
                  </a:moveTo>
                  <a:lnTo>
                    <a:pt x="103632" y="357377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172193" y="1389125"/>
              <a:ext cx="736600" cy="7620"/>
            </a:xfrm>
            <a:custGeom>
              <a:avLst/>
              <a:gdLst/>
              <a:ahLst/>
              <a:cxnLst/>
              <a:rect l="l" t="t" r="r" b="b"/>
              <a:pathLst>
                <a:path w="736600" h="7619">
                  <a:moveTo>
                    <a:pt x="0" y="7620"/>
                  </a:moveTo>
                  <a:lnTo>
                    <a:pt x="185927" y="7620"/>
                  </a:lnTo>
                </a:path>
                <a:path w="736600" h="7619">
                  <a:moveTo>
                    <a:pt x="516635" y="0"/>
                  </a:moveTo>
                  <a:lnTo>
                    <a:pt x="736600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908286" y="1215389"/>
              <a:ext cx="104139" cy="357505"/>
            </a:xfrm>
            <a:custGeom>
              <a:avLst/>
              <a:gdLst/>
              <a:ahLst/>
              <a:cxnLst/>
              <a:rect l="l" t="t" r="r" b="b"/>
              <a:pathLst>
                <a:path w="104140" h="357505">
                  <a:moveTo>
                    <a:pt x="0" y="0"/>
                  </a:moveTo>
                  <a:lnTo>
                    <a:pt x="0" y="357377"/>
                  </a:lnTo>
                </a:path>
                <a:path w="104140" h="357505">
                  <a:moveTo>
                    <a:pt x="103632" y="0"/>
                  </a:moveTo>
                  <a:lnTo>
                    <a:pt x="103632" y="357377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58121" y="1140713"/>
              <a:ext cx="330835" cy="524510"/>
            </a:xfrm>
            <a:custGeom>
              <a:avLst/>
              <a:gdLst/>
              <a:ahLst/>
              <a:cxnLst/>
              <a:rect l="l" t="t" r="r" b="b"/>
              <a:pathLst>
                <a:path w="330834" h="524510">
                  <a:moveTo>
                    <a:pt x="330707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330707" y="524255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58121" y="1140713"/>
              <a:ext cx="330835" cy="524510"/>
            </a:xfrm>
            <a:custGeom>
              <a:avLst/>
              <a:gdLst/>
              <a:ahLst/>
              <a:cxnLst/>
              <a:rect l="l" t="t" r="r" b="b"/>
              <a:pathLst>
                <a:path w="330834" h="524510">
                  <a:moveTo>
                    <a:pt x="0" y="524255"/>
                  </a:moveTo>
                  <a:lnTo>
                    <a:pt x="330707" y="524255"/>
                  </a:lnTo>
                  <a:lnTo>
                    <a:pt x="330707" y="0"/>
                  </a:lnTo>
                  <a:lnTo>
                    <a:pt x="0" y="0"/>
                  </a:lnTo>
                  <a:lnTo>
                    <a:pt x="0" y="52425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415144" y="1256148"/>
            <a:ext cx="224790" cy="2933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25" dirty="0">
                <a:latin typeface="Arial"/>
                <a:cs typeface="Arial"/>
              </a:rPr>
              <a:t>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25533" y="2237994"/>
            <a:ext cx="594360" cy="365760"/>
          </a:xfrm>
          <a:custGeom>
            <a:avLst/>
            <a:gdLst/>
            <a:ahLst/>
            <a:cxnLst/>
            <a:rect l="l" t="t" r="r" b="b"/>
            <a:pathLst>
              <a:path w="594359" h="365760">
                <a:moveTo>
                  <a:pt x="594359" y="0"/>
                </a:moveTo>
                <a:lnTo>
                  <a:pt x="0" y="0"/>
                </a:lnTo>
                <a:lnTo>
                  <a:pt x="0" y="365760"/>
                </a:lnTo>
                <a:lnTo>
                  <a:pt x="594359" y="365760"/>
                </a:lnTo>
                <a:lnTo>
                  <a:pt x="594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225533" y="2237994"/>
            <a:ext cx="594360" cy="365760"/>
          </a:xfrm>
          <a:prstGeom prst="rect">
            <a:avLst/>
          </a:prstGeom>
          <a:ln w="25400">
            <a:solidFill>
              <a:srgbClr val="A4A4A4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745"/>
              </a:spcBef>
            </a:pPr>
            <a:r>
              <a:rPr sz="1100" spc="-25" dirty="0">
                <a:latin typeface="Arial"/>
                <a:cs typeface="Arial"/>
              </a:rPr>
              <a:t>PEC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80423" y="930020"/>
            <a:ext cx="252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C1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50881" y="930020"/>
            <a:ext cx="252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C2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04075" y="5238750"/>
            <a:ext cx="13620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6860" algn="l"/>
              </a:tabLst>
            </a:pPr>
            <a:r>
              <a:rPr sz="1100" spc="-5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	=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Controlled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clutch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204075" y="5406390"/>
            <a:ext cx="1051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DIFF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Differential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04075" y="5573674"/>
            <a:ext cx="2905125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EM</a:t>
            </a:r>
            <a:r>
              <a:rPr sz="1100" spc="4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Electric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Machine</a:t>
            </a:r>
            <a:endParaRPr sz="1100">
              <a:latin typeface="Calibri"/>
              <a:cs typeface="Calibri"/>
            </a:endParaRPr>
          </a:p>
          <a:p>
            <a:pPr marL="12700" marR="1167130">
              <a:lnSpc>
                <a:spcPct val="100000"/>
              </a:lnSpc>
              <a:tabLst>
                <a:tab pos="304800" algn="l"/>
              </a:tabLst>
            </a:pPr>
            <a:r>
              <a:rPr sz="1100" dirty="0">
                <a:latin typeface="Calibri"/>
                <a:cs typeface="Calibri"/>
              </a:rPr>
              <a:t>ESS</a:t>
            </a:r>
            <a:r>
              <a:rPr sz="1100" spc="4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Energy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Storage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System </a:t>
            </a:r>
            <a:r>
              <a:rPr sz="1100" spc="-25" dirty="0">
                <a:latin typeface="Calibri"/>
                <a:cs typeface="Calibri"/>
              </a:rPr>
              <a:t>GB</a:t>
            </a:r>
            <a:r>
              <a:rPr sz="1100" dirty="0">
                <a:latin typeface="Calibri"/>
                <a:cs typeface="Calibri"/>
              </a:rPr>
              <a:t>	=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GearBox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(transmission)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ICE</a:t>
            </a:r>
            <a:r>
              <a:rPr sz="1100" spc="250" dirty="0">
                <a:latin typeface="Calibri"/>
                <a:cs typeface="Calibri"/>
              </a:rPr>
              <a:t> 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Internal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Combustion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Engine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PEC</a:t>
            </a:r>
            <a:r>
              <a:rPr sz="1100" spc="4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Power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Electric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(motor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controller)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889238" y="2942844"/>
            <a:ext cx="2664460" cy="2117090"/>
            <a:chOff x="8889238" y="2942844"/>
            <a:chExt cx="2664460" cy="2117090"/>
          </a:xfrm>
        </p:grpSpPr>
        <p:sp>
          <p:nvSpPr>
            <p:cNvPr id="50" name="object 50"/>
            <p:cNvSpPr/>
            <p:nvPr/>
          </p:nvSpPr>
          <p:spPr>
            <a:xfrm>
              <a:off x="9547860" y="3955541"/>
              <a:ext cx="142240" cy="85725"/>
            </a:xfrm>
            <a:custGeom>
              <a:avLst/>
              <a:gdLst/>
              <a:ahLst/>
              <a:cxnLst/>
              <a:rect l="l" t="t" r="r" b="b"/>
              <a:pathLst>
                <a:path w="142240" h="85725">
                  <a:moveTo>
                    <a:pt x="0" y="0"/>
                  </a:moveTo>
                  <a:lnTo>
                    <a:pt x="141731" y="0"/>
                  </a:lnTo>
                </a:path>
                <a:path w="142240" h="85725">
                  <a:moveTo>
                    <a:pt x="0" y="85343"/>
                  </a:moveTo>
                  <a:lnTo>
                    <a:pt x="141731" y="85343"/>
                  </a:lnTo>
                </a:path>
              </a:pathLst>
            </a:custGeom>
            <a:ln w="25400">
              <a:solidFill>
                <a:srgbClr val="EA6C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21496" y="3749039"/>
              <a:ext cx="599440" cy="62865"/>
            </a:xfrm>
            <a:custGeom>
              <a:avLst/>
              <a:gdLst/>
              <a:ahLst/>
              <a:cxnLst/>
              <a:rect l="l" t="t" r="r" b="b"/>
              <a:pathLst>
                <a:path w="599440" h="62864">
                  <a:moveTo>
                    <a:pt x="83820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83820" y="62484"/>
                  </a:lnTo>
                  <a:lnTo>
                    <a:pt x="83820" y="0"/>
                  </a:lnTo>
                  <a:close/>
                </a:path>
                <a:path w="599440" h="62864">
                  <a:moveTo>
                    <a:pt x="598932" y="6096"/>
                  </a:moveTo>
                  <a:lnTo>
                    <a:pt x="513588" y="6096"/>
                  </a:lnTo>
                  <a:lnTo>
                    <a:pt x="513588" y="62484"/>
                  </a:lnTo>
                  <a:lnTo>
                    <a:pt x="598932" y="62484"/>
                  </a:lnTo>
                  <a:lnTo>
                    <a:pt x="598932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895588" y="3811524"/>
              <a:ext cx="652780" cy="360045"/>
            </a:xfrm>
            <a:custGeom>
              <a:avLst/>
              <a:gdLst/>
              <a:ahLst/>
              <a:cxnLst/>
              <a:rect l="l" t="t" r="r" b="b"/>
              <a:pathLst>
                <a:path w="652779" h="360045">
                  <a:moveTo>
                    <a:pt x="65227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652272" y="359663"/>
                  </a:lnTo>
                  <a:lnTo>
                    <a:pt x="65227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95588" y="3811524"/>
              <a:ext cx="652780" cy="360045"/>
            </a:xfrm>
            <a:custGeom>
              <a:avLst/>
              <a:gdLst/>
              <a:ahLst/>
              <a:cxnLst/>
              <a:rect l="l" t="t" r="r" b="b"/>
              <a:pathLst>
                <a:path w="652779" h="360045">
                  <a:moveTo>
                    <a:pt x="0" y="359663"/>
                  </a:moveTo>
                  <a:lnTo>
                    <a:pt x="652272" y="359663"/>
                  </a:lnTo>
                  <a:lnTo>
                    <a:pt x="652272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7988" y="3866388"/>
              <a:ext cx="348995" cy="24383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440924" y="3989069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90">
                  <a:moveTo>
                    <a:pt x="0" y="0"/>
                  </a:moveTo>
                  <a:lnTo>
                    <a:pt x="59435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3917" y="4793742"/>
              <a:ext cx="760476" cy="24688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773917" y="4793742"/>
              <a:ext cx="760730" cy="247015"/>
            </a:xfrm>
            <a:custGeom>
              <a:avLst/>
              <a:gdLst/>
              <a:ahLst/>
              <a:cxnLst/>
              <a:rect l="l" t="t" r="r" b="b"/>
              <a:pathLst>
                <a:path w="760729" h="247014">
                  <a:moveTo>
                    <a:pt x="0" y="246887"/>
                  </a:moveTo>
                  <a:lnTo>
                    <a:pt x="760476" y="246887"/>
                  </a:lnTo>
                  <a:lnTo>
                    <a:pt x="760476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73917" y="2961894"/>
              <a:ext cx="760476" cy="24688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0773917" y="2961894"/>
              <a:ext cx="760730" cy="247015"/>
            </a:xfrm>
            <a:custGeom>
              <a:avLst/>
              <a:gdLst/>
              <a:ahLst/>
              <a:cxnLst/>
              <a:rect l="l" t="t" r="r" b="b"/>
              <a:pathLst>
                <a:path w="760729" h="247014">
                  <a:moveTo>
                    <a:pt x="0" y="246887"/>
                  </a:moveTo>
                  <a:lnTo>
                    <a:pt x="760476" y="246887"/>
                  </a:lnTo>
                  <a:lnTo>
                    <a:pt x="760476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153394" y="3208782"/>
              <a:ext cx="0" cy="1584325"/>
            </a:xfrm>
            <a:custGeom>
              <a:avLst/>
              <a:gdLst/>
              <a:ahLst/>
              <a:cxnLst/>
              <a:rect l="l" t="t" r="r" b="b"/>
              <a:pathLst>
                <a:path h="1584325">
                  <a:moveTo>
                    <a:pt x="0" y="0"/>
                  </a:moveTo>
                  <a:lnTo>
                    <a:pt x="0" y="1584324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0500359" y="3802379"/>
            <a:ext cx="462280" cy="36893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720"/>
              </a:spcBef>
            </a:pPr>
            <a:r>
              <a:rPr sz="1200" spc="-25" dirty="0">
                <a:latin typeface="Verdana"/>
                <a:cs typeface="Verdana"/>
              </a:rPr>
              <a:t>GB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683242" y="3796029"/>
            <a:ext cx="537210" cy="381635"/>
            <a:chOff x="9683242" y="3796029"/>
            <a:chExt cx="537210" cy="381635"/>
          </a:xfrm>
        </p:grpSpPr>
        <p:sp>
          <p:nvSpPr>
            <p:cNvPr id="63" name="object 63"/>
            <p:cNvSpPr/>
            <p:nvPr/>
          </p:nvSpPr>
          <p:spPr>
            <a:xfrm>
              <a:off x="10073640" y="3912869"/>
              <a:ext cx="134620" cy="172720"/>
            </a:xfrm>
            <a:custGeom>
              <a:avLst/>
              <a:gdLst/>
              <a:ahLst/>
              <a:cxnLst/>
              <a:rect l="l" t="t" r="r" b="b"/>
              <a:pathLst>
                <a:path w="134620" h="172720">
                  <a:moveTo>
                    <a:pt x="0" y="172211"/>
                  </a:moveTo>
                  <a:lnTo>
                    <a:pt x="134111" y="172211"/>
                  </a:lnTo>
                </a:path>
                <a:path w="134620" h="172720">
                  <a:moveTo>
                    <a:pt x="0" y="85343"/>
                  </a:moveTo>
                  <a:lnTo>
                    <a:pt x="134111" y="85343"/>
                  </a:lnTo>
                </a:path>
                <a:path w="134620" h="172720">
                  <a:moveTo>
                    <a:pt x="0" y="0"/>
                  </a:moveTo>
                  <a:lnTo>
                    <a:pt x="134111" y="0"/>
                  </a:lnTo>
                </a:path>
              </a:pathLst>
            </a:custGeom>
            <a:ln w="25400">
              <a:solidFill>
                <a:srgbClr val="EA6C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689592" y="3802379"/>
              <a:ext cx="384175" cy="368935"/>
            </a:xfrm>
            <a:custGeom>
              <a:avLst/>
              <a:gdLst/>
              <a:ahLst/>
              <a:cxnLst/>
              <a:rect l="l" t="t" r="r" b="b"/>
              <a:pathLst>
                <a:path w="384175" h="368935">
                  <a:moveTo>
                    <a:pt x="3840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84048" y="368808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689592" y="3802379"/>
              <a:ext cx="384175" cy="368935"/>
            </a:xfrm>
            <a:custGeom>
              <a:avLst/>
              <a:gdLst/>
              <a:ahLst/>
              <a:cxnLst/>
              <a:rect l="l" t="t" r="r" b="b"/>
              <a:pathLst>
                <a:path w="384175" h="368935">
                  <a:moveTo>
                    <a:pt x="0" y="368808"/>
                  </a:moveTo>
                  <a:lnTo>
                    <a:pt x="384048" y="368808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689592" y="3802379"/>
            <a:ext cx="384175" cy="3689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720"/>
              </a:spcBef>
            </a:pPr>
            <a:r>
              <a:rPr sz="1200" spc="-25" dirty="0">
                <a:latin typeface="Verdana"/>
                <a:cs typeface="Verdana"/>
              </a:rPr>
              <a:t>PEC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207752" y="3803903"/>
            <a:ext cx="233679" cy="368935"/>
          </a:xfrm>
          <a:custGeom>
            <a:avLst/>
            <a:gdLst/>
            <a:ahLst/>
            <a:cxnLst/>
            <a:rect l="l" t="t" r="r" b="b"/>
            <a:pathLst>
              <a:path w="233679" h="368935">
                <a:moveTo>
                  <a:pt x="0" y="368808"/>
                </a:moveTo>
                <a:lnTo>
                  <a:pt x="233172" y="368808"/>
                </a:lnTo>
                <a:lnTo>
                  <a:pt x="233172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0219506" y="3863256"/>
            <a:ext cx="210820" cy="250825"/>
          </a:xfrm>
          <a:prstGeom prst="rect">
            <a:avLst/>
          </a:prstGeom>
        </p:spPr>
        <p:txBody>
          <a:bodyPr vert="vert270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25" dirty="0">
                <a:latin typeface="Verdana"/>
                <a:cs typeface="Verdana"/>
              </a:rPr>
              <a:t>EM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052941" y="4213097"/>
            <a:ext cx="328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Verdana"/>
                <a:cs typeface="Verdana"/>
              </a:rPr>
              <a:t>ESS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0992611" y="3627120"/>
            <a:ext cx="321945" cy="723900"/>
            <a:chOff x="10992611" y="3627120"/>
            <a:chExt cx="321945" cy="723900"/>
          </a:xfrm>
        </p:grpSpPr>
        <p:sp>
          <p:nvSpPr>
            <p:cNvPr id="71" name="object 71"/>
            <p:cNvSpPr/>
            <p:nvPr/>
          </p:nvSpPr>
          <p:spPr>
            <a:xfrm>
              <a:off x="11011661" y="3646170"/>
              <a:ext cx="283845" cy="685800"/>
            </a:xfrm>
            <a:custGeom>
              <a:avLst/>
              <a:gdLst/>
              <a:ahLst/>
              <a:cxnLst/>
              <a:rect l="l" t="t" r="r" b="b"/>
              <a:pathLst>
                <a:path w="283845" h="685800">
                  <a:moveTo>
                    <a:pt x="141732" y="0"/>
                  </a:moveTo>
                  <a:lnTo>
                    <a:pt x="92295" y="21455"/>
                  </a:lnTo>
                  <a:lnTo>
                    <a:pt x="50434" y="80652"/>
                  </a:lnTo>
                  <a:lnTo>
                    <a:pt x="33348" y="121982"/>
                  </a:lnTo>
                  <a:lnTo>
                    <a:pt x="19360" y="169841"/>
                  </a:lnTo>
                  <a:lnTo>
                    <a:pt x="8872" y="223259"/>
                  </a:lnTo>
                  <a:lnTo>
                    <a:pt x="2284" y="281268"/>
                  </a:lnTo>
                  <a:lnTo>
                    <a:pt x="0" y="342899"/>
                  </a:lnTo>
                  <a:lnTo>
                    <a:pt x="2284" y="404531"/>
                  </a:lnTo>
                  <a:lnTo>
                    <a:pt x="8872" y="462540"/>
                  </a:lnTo>
                  <a:lnTo>
                    <a:pt x="19360" y="515958"/>
                  </a:lnTo>
                  <a:lnTo>
                    <a:pt x="33348" y="563817"/>
                  </a:lnTo>
                  <a:lnTo>
                    <a:pt x="50434" y="605147"/>
                  </a:lnTo>
                  <a:lnTo>
                    <a:pt x="70216" y="638979"/>
                  </a:lnTo>
                  <a:lnTo>
                    <a:pt x="116267" y="680274"/>
                  </a:lnTo>
                  <a:lnTo>
                    <a:pt x="141732" y="685799"/>
                  </a:lnTo>
                  <a:lnTo>
                    <a:pt x="167196" y="680274"/>
                  </a:lnTo>
                  <a:lnTo>
                    <a:pt x="213247" y="638979"/>
                  </a:lnTo>
                  <a:lnTo>
                    <a:pt x="233029" y="605147"/>
                  </a:lnTo>
                  <a:lnTo>
                    <a:pt x="250115" y="563817"/>
                  </a:lnTo>
                  <a:lnTo>
                    <a:pt x="264103" y="515958"/>
                  </a:lnTo>
                  <a:lnTo>
                    <a:pt x="274591" y="462540"/>
                  </a:lnTo>
                  <a:lnTo>
                    <a:pt x="281179" y="404531"/>
                  </a:lnTo>
                  <a:lnTo>
                    <a:pt x="283464" y="342899"/>
                  </a:lnTo>
                  <a:lnTo>
                    <a:pt x="281179" y="281268"/>
                  </a:lnTo>
                  <a:lnTo>
                    <a:pt x="274591" y="223259"/>
                  </a:lnTo>
                  <a:lnTo>
                    <a:pt x="264103" y="169841"/>
                  </a:lnTo>
                  <a:lnTo>
                    <a:pt x="250115" y="121982"/>
                  </a:lnTo>
                  <a:lnTo>
                    <a:pt x="233029" y="80652"/>
                  </a:lnTo>
                  <a:lnTo>
                    <a:pt x="213247" y="46820"/>
                  </a:lnTo>
                  <a:lnTo>
                    <a:pt x="167196" y="5525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011661" y="3646170"/>
              <a:ext cx="283845" cy="685800"/>
            </a:xfrm>
            <a:custGeom>
              <a:avLst/>
              <a:gdLst/>
              <a:ahLst/>
              <a:cxnLst/>
              <a:rect l="l" t="t" r="r" b="b"/>
              <a:pathLst>
                <a:path w="283845" h="685800">
                  <a:moveTo>
                    <a:pt x="0" y="342899"/>
                  </a:moveTo>
                  <a:lnTo>
                    <a:pt x="2284" y="281268"/>
                  </a:lnTo>
                  <a:lnTo>
                    <a:pt x="8872" y="223259"/>
                  </a:lnTo>
                  <a:lnTo>
                    <a:pt x="19360" y="169841"/>
                  </a:lnTo>
                  <a:lnTo>
                    <a:pt x="33348" y="121982"/>
                  </a:lnTo>
                  <a:lnTo>
                    <a:pt x="50434" y="80652"/>
                  </a:lnTo>
                  <a:lnTo>
                    <a:pt x="70216" y="46820"/>
                  </a:lnTo>
                  <a:lnTo>
                    <a:pt x="116267" y="5525"/>
                  </a:lnTo>
                  <a:lnTo>
                    <a:pt x="141732" y="0"/>
                  </a:lnTo>
                  <a:lnTo>
                    <a:pt x="167196" y="5525"/>
                  </a:lnTo>
                  <a:lnTo>
                    <a:pt x="213247" y="46820"/>
                  </a:lnTo>
                  <a:lnTo>
                    <a:pt x="233029" y="80652"/>
                  </a:lnTo>
                  <a:lnTo>
                    <a:pt x="250115" y="121982"/>
                  </a:lnTo>
                  <a:lnTo>
                    <a:pt x="264103" y="169841"/>
                  </a:lnTo>
                  <a:lnTo>
                    <a:pt x="274591" y="223259"/>
                  </a:lnTo>
                  <a:lnTo>
                    <a:pt x="281179" y="281268"/>
                  </a:lnTo>
                  <a:lnTo>
                    <a:pt x="283464" y="342899"/>
                  </a:lnTo>
                  <a:lnTo>
                    <a:pt x="281179" y="404531"/>
                  </a:lnTo>
                  <a:lnTo>
                    <a:pt x="274591" y="462540"/>
                  </a:lnTo>
                  <a:lnTo>
                    <a:pt x="264103" y="515958"/>
                  </a:lnTo>
                  <a:lnTo>
                    <a:pt x="250115" y="563817"/>
                  </a:lnTo>
                  <a:lnTo>
                    <a:pt x="233029" y="605147"/>
                  </a:lnTo>
                  <a:lnTo>
                    <a:pt x="213247" y="638979"/>
                  </a:lnTo>
                  <a:lnTo>
                    <a:pt x="167196" y="680274"/>
                  </a:lnTo>
                  <a:lnTo>
                    <a:pt x="141732" y="685799"/>
                  </a:lnTo>
                  <a:lnTo>
                    <a:pt x="116267" y="680274"/>
                  </a:lnTo>
                  <a:lnTo>
                    <a:pt x="70216" y="638979"/>
                  </a:lnTo>
                  <a:lnTo>
                    <a:pt x="50434" y="605147"/>
                  </a:lnTo>
                  <a:lnTo>
                    <a:pt x="33348" y="563817"/>
                  </a:lnTo>
                  <a:lnTo>
                    <a:pt x="19360" y="515958"/>
                  </a:lnTo>
                  <a:lnTo>
                    <a:pt x="8872" y="462540"/>
                  </a:lnTo>
                  <a:lnTo>
                    <a:pt x="2284" y="404531"/>
                  </a:lnTo>
                  <a:lnTo>
                    <a:pt x="0" y="342899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1047673" y="3798996"/>
            <a:ext cx="210820" cy="381635"/>
          </a:xfrm>
          <a:prstGeom prst="rect">
            <a:avLst/>
          </a:prstGeom>
        </p:spPr>
        <p:txBody>
          <a:bodyPr vert="vert270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20" dirty="0">
                <a:latin typeface="Verdana"/>
                <a:cs typeface="Verdana"/>
              </a:rPr>
              <a:t>DIFF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775704" y="1200911"/>
            <a:ext cx="0" cy="4977130"/>
          </a:xfrm>
          <a:custGeom>
            <a:avLst/>
            <a:gdLst/>
            <a:ahLst/>
            <a:cxnLst/>
            <a:rect l="l" t="t" r="r" b="b"/>
            <a:pathLst>
              <a:path h="4977130">
                <a:moveTo>
                  <a:pt x="0" y="0"/>
                </a:moveTo>
                <a:lnTo>
                  <a:pt x="0" y="4976812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59426" y="219507"/>
            <a:ext cx="1194003" cy="501990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8839961" y="190500"/>
            <a:ext cx="95250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VW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Passat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GTE </a:t>
            </a:r>
            <a:r>
              <a:rPr sz="1200" spc="-10" dirty="0">
                <a:latin typeface="Calibri"/>
                <a:cs typeface="Calibri"/>
              </a:rPr>
              <a:t>Plug-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hybrid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216393" y="2859277"/>
            <a:ext cx="4780280" cy="2336165"/>
            <a:chOff x="7216393" y="2859277"/>
            <a:chExt cx="4780280" cy="2336165"/>
          </a:xfrm>
        </p:grpSpPr>
        <p:sp>
          <p:nvSpPr>
            <p:cNvPr id="78" name="object 78"/>
            <p:cNvSpPr/>
            <p:nvPr/>
          </p:nvSpPr>
          <p:spPr>
            <a:xfrm>
              <a:off x="7229093" y="2871977"/>
              <a:ext cx="4754880" cy="2310765"/>
            </a:xfrm>
            <a:custGeom>
              <a:avLst/>
              <a:gdLst/>
              <a:ahLst/>
              <a:cxnLst/>
              <a:rect l="l" t="t" r="r" b="b"/>
              <a:pathLst>
                <a:path w="4754880" h="2310765">
                  <a:moveTo>
                    <a:pt x="0" y="385063"/>
                  </a:moveTo>
                  <a:lnTo>
                    <a:pt x="2999" y="336750"/>
                  </a:lnTo>
                  <a:lnTo>
                    <a:pt x="11756" y="290231"/>
                  </a:lnTo>
                  <a:lnTo>
                    <a:pt x="25911" y="245866"/>
                  </a:lnTo>
                  <a:lnTo>
                    <a:pt x="45104" y="204016"/>
                  </a:lnTo>
                  <a:lnTo>
                    <a:pt x="68974" y="165042"/>
                  </a:lnTo>
                  <a:lnTo>
                    <a:pt x="97160" y="129303"/>
                  </a:lnTo>
                  <a:lnTo>
                    <a:pt x="129303" y="97160"/>
                  </a:lnTo>
                  <a:lnTo>
                    <a:pt x="165042" y="68974"/>
                  </a:lnTo>
                  <a:lnTo>
                    <a:pt x="204016" y="45104"/>
                  </a:lnTo>
                  <a:lnTo>
                    <a:pt x="245866" y="25911"/>
                  </a:lnTo>
                  <a:lnTo>
                    <a:pt x="290231" y="11756"/>
                  </a:lnTo>
                  <a:lnTo>
                    <a:pt x="336750" y="2999"/>
                  </a:lnTo>
                  <a:lnTo>
                    <a:pt x="385063" y="0"/>
                  </a:lnTo>
                  <a:lnTo>
                    <a:pt x="4369815" y="0"/>
                  </a:lnTo>
                  <a:lnTo>
                    <a:pt x="4418104" y="2999"/>
                  </a:lnTo>
                  <a:lnTo>
                    <a:pt x="4464606" y="11756"/>
                  </a:lnTo>
                  <a:lnTo>
                    <a:pt x="4508961" y="25911"/>
                  </a:lnTo>
                  <a:lnTo>
                    <a:pt x="4550806" y="45104"/>
                  </a:lnTo>
                  <a:lnTo>
                    <a:pt x="4589782" y="68974"/>
                  </a:lnTo>
                  <a:lnTo>
                    <a:pt x="4625525" y="97160"/>
                  </a:lnTo>
                  <a:lnTo>
                    <a:pt x="4657675" y="129303"/>
                  </a:lnTo>
                  <a:lnTo>
                    <a:pt x="4685871" y="165042"/>
                  </a:lnTo>
                  <a:lnTo>
                    <a:pt x="4709750" y="204016"/>
                  </a:lnTo>
                  <a:lnTo>
                    <a:pt x="4728952" y="245866"/>
                  </a:lnTo>
                  <a:lnTo>
                    <a:pt x="4743115" y="290231"/>
                  </a:lnTo>
                  <a:lnTo>
                    <a:pt x="4751878" y="336750"/>
                  </a:lnTo>
                  <a:lnTo>
                    <a:pt x="4754880" y="385063"/>
                  </a:lnTo>
                  <a:lnTo>
                    <a:pt x="4754880" y="1925320"/>
                  </a:lnTo>
                  <a:lnTo>
                    <a:pt x="4751878" y="1973633"/>
                  </a:lnTo>
                  <a:lnTo>
                    <a:pt x="4743115" y="2020152"/>
                  </a:lnTo>
                  <a:lnTo>
                    <a:pt x="4728952" y="2064517"/>
                  </a:lnTo>
                  <a:lnTo>
                    <a:pt x="4709750" y="2106367"/>
                  </a:lnTo>
                  <a:lnTo>
                    <a:pt x="4685871" y="2145341"/>
                  </a:lnTo>
                  <a:lnTo>
                    <a:pt x="4657675" y="2181080"/>
                  </a:lnTo>
                  <a:lnTo>
                    <a:pt x="4625525" y="2213223"/>
                  </a:lnTo>
                  <a:lnTo>
                    <a:pt x="4589782" y="2241409"/>
                  </a:lnTo>
                  <a:lnTo>
                    <a:pt x="4550806" y="2265279"/>
                  </a:lnTo>
                  <a:lnTo>
                    <a:pt x="4508961" y="2284472"/>
                  </a:lnTo>
                  <a:lnTo>
                    <a:pt x="4464606" y="2298627"/>
                  </a:lnTo>
                  <a:lnTo>
                    <a:pt x="4418104" y="2307384"/>
                  </a:lnTo>
                  <a:lnTo>
                    <a:pt x="4369815" y="2310384"/>
                  </a:lnTo>
                  <a:lnTo>
                    <a:pt x="385063" y="2310384"/>
                  </a:lnTo>
                  <a:lnTo>
                    <a:pt x="336750" y="2307384"/>
                  </a:lnTo>
                  <a:lnTo>
                    <a:pt x="290231" y="2298627"/>
                  </a:lnTo>
                  <a:lnTo>
                    <a:pt x="245866" y="2284472"/>
                  </a:lnTo>
                  <a:lnTo>
                    <a:pt x="204016" y="2265279"/>
                  </a:lnTo>
                  <a:lnTo>
                    <a:pt x="165042" y="2241409"/>
                  </a:lnTo>
                  <a:lnTo>
                    <a:pt x="129303" y="2213223"/>
                  </a:lnTo>
                  <a:lnTo>
                    <a:pt x="97160" y="2181080"/>
                  </a:lnTo>
                  <a:lnTo>
                    <a:pt x="68974" y="2145341"/>
                  </a:lnTo>
                  <a:lnTo>
                    <a:pt x="45104" y="2106367"/>
                  </a:lnTo>
                  <a:lnTo>
                    <a:pt x="25911" y="2064517"/>
                  </a:lnTo>
                  <a:lnTo>
                    <a:pt x="11756" y="2020152"/>
                  </a:lnTo>
                  <a:lnTo>
                    <a:pt x="2999" y="1973633"/>
                  </a:lnTo>
                  <a:lnTo>
                    <a:pt x="0" y="1925320"/>
                  </a:lnTo>
                  <a:lnTo>
                    <a:pt x="0" y="385063"/>
                  </a:lnTo>
                  <a:close/>
                </a:path>
              </a:pathLst>
            </a:custGeom>
            <a:ln w="254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00543" y="3063711"/>
              <a:ext cx="1464563" cy="514266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7513066" y="3495420"/>
            <a:ext cx="1143635" cy="45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Tesla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SR+ </a:t>
            </a:r>
            <a:r>
              <a:rPr sz="1200" spc="-10" dirty="0">
                <a:latin typeface="Calibri"/>
                <a:cs typeface="Calibri"/>
              </a:rPr>
              <a:t>Plug-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electric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10" dirty="0"/>
              <a:t> </a:t>
            </a:r>
            <a:r>
              <a:rPr spc="-20" dirty="0"/>
              <a:t>2022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9</a:t>
            </a:fld>
            <a:r>
              <a:rPr dirty="0"/>
              <a:t> </a:t>
            </a:r>
            <a:r>
              <a:rPr spc="-20" dirty="0"/>
              <a:t>(47)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3573</Words>
  <Application>Microsoft Office PowerPoint</Application>
  <PresentationFormat>宽屏</PresentationFormat>
  <Paragraphs>608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等线</vt:lpstr>
      <vt:lpstr>Arial</vt:lpstr>
      <vt:lpstr>Calibri</vt:lpstr>
      <vt:lpstr>Calibri Light</vt:lpstr>
      <vt:lpstr>Cambria Math</vt:lpstr>
      <vt:lpstr>Times New Roman</vt:lpstr>
      <vt:lpstr>Verdana</vt:lpstr>
      <vt:lpstr>Wingdings</vt:lpstr>
      <vt:lpstr>Office Theme</vt:lpstr>
      <vt:lpstr>EDR100 Electrical Drivelines 1</vt:lpstr>
      <vt:lpstr>General course info (1/2)</vt:lpstr>
      <vt:lpstr>General course info (2/2)</vt:lpstr>
      <vt:lpstr>Course outline</vt:lpstr>
      <vt:lpstr>Teacher intro</vt:lpstr>
      <vt:lpstr>Course motivation</vt:lpstr>
      <vt:lpstr>Typical problem to solve in this course</vt:lpstr>
      <vt:lpstr>Scope of course (1/2)</vt:lpstr>
      <vt:lpstr>Scope of course (2/2)</vt:lpstr>
      <vt:lpstr>Terms and abbreviations</vt:lpstr>
      <vt:lpstr>Electrical Drive Systems</vt:lpstr>
      <vt:lpstr>System Simulation tools</vt:lpstr>
      <vt:lpstr>Model-based approach</vt:lpstr>
      <vt:lpstr>Model Based Toolkits</vt:lpstr>
      <vt:lpstr>Matlab</vt:lpstr>
      <vt:lpstr>Matlab version</vt:lpstr>
      <vt:lpstr>Basic vehicle dynamics theory</vt:lpstr>
      <vt:lpstr>What kinematic model to select?</vt:lpstr>
      <vt:lpstr>Monocycle model</vt:lpstr>
      <vt:lpstr>Forces on a car (bi-/monocycle model)</vt:lpstr>
      <vt:lpstr>Forces and power balance equations (1/5)</vt:lpstr>
      <vt:lpstr>Forces and power balance equations (2/5)</vt:lpstr>
      <vt:lpstr>Forces and power balance equations (3/5)</vt:lpstr>
      <vt:lpstr>Forces and power balance equations (4/5)</vt:lpstr>
      <vt:lpstr>Forces and power balance equations (5/5)</vt:lpstr>
      <vt:lpstr>PowerPoint 演示文稿</vt:lpstr>
      <vt:lpstr>Tire parameters</vt:lpstr>
      <vt:lpstr>Tire parameters</vt:lpstr>
      <vt:lpstr>Loaded tire</vt:lpstr>
      <vt:lpstr>Tires, summary</vt:lpstr>
      <vt:lpstr>Rolling Friction 𝐹𝑡𝑜𝑡 = 𝐹𝑡 − 𝐹𝑎 + 𝐹𝑟 + 𝐹𝑔</vt:lpstr>
      <vt:lpstr>Rolling Friction</vt:lpstr>
      <vt:lpstr>Rolling resistance numbers</vt:lpstr>
      <vt:lpstr>Aerodynamics 𝐹𝑡𝑜𝑡 = 𝐹𝑡 − 𝐹𝑎 + 𝐹𝑟 + 𝐹𝑔</vt:lpstr>
      <vt:lpstr>Aerodynamics</vt:lpstr>
      <vt:lpstr>Aerodynamic drag 1/2</vt:lpstr>
      <vt:lpstr>Aerodynamic drag 2/2</vt:lpstr>
      <vt:lpstr>Hill driving and slopes 𝐹𝑡𝑜𝑡 = 𝐹𝑡 − 𝐹𝑎 + 𝐹𝑟 + 𝐹𝑔</vt:lpstr>
      <vt:lpstr>Hill driving / slopes</vt:lpstr>
      <vt:lpstr>Acceleration 𝐹𝑎𝑐𝑐 = 𝑚 ∙ 𝑎</vt:lpstr>
      <vt:lpstr>Acceleration</vt:lpstr>
      <vt:lpstr>Vehicle mass</vt:lpstr>
      <vt:lpstr>Vehicle mass</vt:lpstr>
      <vt:lpstr>Assignment 1 Deadline: 1 week later</vt:lpstr>
      <vt:lpstr>Car definition for assignment 1</vt:lpstr>
      <vt:lpstr>Assignment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Skoog</dc:creator>
  <cp:lastModifiedBy>Danyang Cui (HV)</cp:lastModifiedBy>
  <cp:revision>33</cp:revision>
  <dcterms:created xsi:type="dcterms:W3CDTF">2023-09-02T17:09:05Z</dcterms:created>
  <dcterms:modified xsi:type="dcterms:W3CDTF">2023-09-05T10:42:00Z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2023-09-02T00:00:00Z</vt:filetime>
  </property>
  <property fmtid="{D5CDD505-2E9C-101B-9397-08002B2CF9AE}" pid="5" name="Producer">
    <vt:lpwstr>Microsoft® PowerPoint® for Microsoft 365</vt:lpwstr>
  </property>
</Properties>
</file>